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8" r:id="rId4"/>
    <p:sldId id="263" r:id="rId5"/>
    <p:sldId id="259" r:id="rId6"/>
    <p:sldId id="262" r:id="rId7"/>
    <p:sldId id="260" r:id="rId8"/>
    <p:sldId id="261" r:id="rId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90" d="100"/>
          <a:sy n="90" d="100"/>
        </p:scale>
        <p:origin x="108"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B0D7F-04AA-4096-8E7B-047DB7B0CBAF}"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en-US"/>
        </a:p>
      </dgm:t>
    </dgm:pt>
    <dgm:pt modelId="{7A820A95-3390-46DB-8C78-875CE8D9B4C6}">
      <dgm:prSet custT="1"/>
      <dgm:spPr/>
      <dgm:t>
        <a:bodyPr/>
        <a:lstStyle/>
        <a:p>
          <a:r>
            <a:rPr lang="en-US" sz="1200" dirty="0"/>
            <a:t>Faster Speeds – Fiber optics can carry signals nearly at the speed of light, making it much faster than other technologies, and it is capable of delivering gigabit speeds and beyond. </a:t>
          </a:r>
        </a:p>
      </dgm:t>
    </dgm:pt>
    <dgm:pt modelId="{AA9273C3-828F-4366-9677-4D683C5A08B7}" type="parTrans" cxnId="{55712BE3-8679-487A-BBAE-272995D6A50C}">
      <dgm:prSet/>
      <dgm:spPr/>
      <dgm:t>
        <a:bodyPr/>
        <a:lstStyle/>
        <a:p>
          <a:endParaRPr lang="en-US"/>
        </a:p>
      </dgm:t>
    </dgm:pt>
    <dgm:pt modelId="{434EFCB6-9E3C-4966-AABD-E07A6B962D30}" type="sibTrans" cxnId="{55712BE3-8679-487A-BBAE-272995D6A50C}">
      <dgm:prSet/>
      <dgm:spPr/>
      <dgm:t>
        <a:bodyPr/>
        <a:lstStyle/>
        <a:p>
          <a:endParaRPr lang="en-US"/>
        </a:p>
      </dgm:t>
    </dgm:pt>
    <dgm:pt modelId="{F5AF0963-A7A2-4A02-8F25-5E20B9327F1E}">
      <dgm:prSet custT="1"/>
      <dgm:spPr/>
      <dgm:t>
        <a:bodyPr/>
        <a:lstStyle/>
        <a:p>
          <a:r>
            <a:rPr lang="en-US" sz="1200" dirty="0"/>
            <a:t>Future Flexibility – Because fiber networks are scalable, they can provide virtually unlimited bandwidth capacity, keeping up with consumer and technology demands now and in the future. </a:t>
          </a:r>
        </a:p>
      </dgm:t>
    </dgm:pt>
    <dgm:pt modelId="{B3F4F493-F99C-477B-9A5E-E7123ED983E1}" type="parTrans" cxnId="{559567EA-F2E0-4141-BD67-65C0955F724D}">
      <dgm:prSet/>
      <dgm:spPr/>
      <dgm:t>
        <a:bodyPr/>
        <a:lstStyle/>
        <a:p>
          <a:endParaRPr lang="en-US"/>
        </a:p>
      </dgm:t>
    </dgm:pt>
    <dgm:pt modelId="{78C04FD1-EF58-4DAE-B1EC-439C99A83824}" type="sibTrans" cxnId="{559567EA-F2E0-4141-BD67-65C0955F724D}">
      <dgm:prSet/>
      <dgm:spPr/>
      <dgm:t>
        <a:bodyPr/>
        <a:lstStyle/>
        <a:p>
          <a:endParaRPr lang="en-US"/>
        </a:p>
      </dgm:t>
    </dgm:pt>
    <dgm:pt modelId="{ABD9E6C0-82B0-4461-88D3-4D582D7FA378}">
      <dgm:prSet custT="1"/>
      <dgm:spPr/>
      <dgm:t>
        <a:bodyPr/>
        <a:lstStyle/>
        <a:p>
          <a:r>
            <a:rPr lang="en-US" sz="1100" dirty="0"/>
            <a:t>More Capacity – Fiber allows for more bandwidth capacity and can transmit immense amounts of data over an internet connection which means you’ll have the capability to connect more devices and perform more online activities simultaneously than with any other technology. </a:t>
          </a:r>
        </a:p>
      </dgm:t>
    </dgm:pt>
    <dgm:pt modelId="{C60F7DB0-6693-4C13-B868-462542AC871A}" type="parTrans" cxnId="{B0F25AE3-2544-4155-8244-6690B666A29B}">
      <dgm:prSet/>
      <dgm:spPr/>
      <dgm:t>
        <a:bodyPr/>
        <a:lstStyle/>
        <a:p>
          <a:endParaRPr lang="en-US"/>
        </a:p>
      </dgm:t>
    </dgm:pt>
    <dgm:pt modelId="{67B837FD-FA9B-4601-800E-0813A33C1E0A}" type="sibTrans" cxnId="{B0F25AE3-2544-4155-8244-6690B666A29B}">
      <dgm:prSet/>
      <dgm:spPr/>
      <dgm:t>
        <a:bodyPr/>
        <a:lstStyle/>
        <a:p>
          <a:endParaRPr lang="en-US"/>
        </a:p>
      </dgm:t>
    </dgm:pt>
    <dgm:pt modelId="{5183BDD9-45A2-4619-B42D-60B838D3B1D0}">
      <dgm:prSet custT="1"/>
      <dgm:spPr/>
      <dgm:t>
        <a:bodyPr/>
        <a:lstStyle/>
        <a:p>
          <a:r>
            <a:rPr lang="en-US" sz="1200" dirty="0"/>
            <a:t>Increased Value – Market studies have shown that fiber availability can increase home value by up to 3.1% and is a major factor in economic growth for rural communities</a:t>
          </a:r>
        </a:p>
      </dgm:t>
    </dgm:pt>
    <dgm:pt modelId="{8F592779-75A4-498F-B731-090B63D7F0D0}" type="parTrans" cxnId="{AE490B34-CA45-4777-813A-2EB215902D08}">
      <dgm:prSet/>
      <dgm:spPr/>
      <dgm:t>
        <a:bodyPr/>
        <a:lstStyle/>
        <a:p>
          <a:endParaRPr lang="en-US"/>
        </a:p>
      </dgm:t>
    </dgm:pt>
    <dgm:pt modelId="{607A2AC9-2B27-458F-B4DA-A2951869323F}" type="sibTrans" cxnId="{AE490B34-CA45-4777-813A-2EB215902D08}">
      <dgm:prSet/>
      <dgm:spPr/>
      <dgm:t>
        <a:bodyPr/>
        <a:lstStyle/>
        <a:p>
          <a:endParaRPr lang="en-US"/>
        </a:p>
      </dgm:t>
    </dgm:pt>
    <dgm:pt modelId="{A0EA89DF-9EC7-49AF-A012-8743933764AC}" type="pres">
      <dgm:prSet presAssocID="{AE4B0D7F-04AA-4096-8E7B-047DB7B0CBAF}" presName="matrix" presStyleCnt="0">
        <dgm:presLayoutVars>
          <dgm:chMax val="1"/>
          <dgm:dir/>
          <dgm:resizeHandles val="exact"/>
        </dgm:presLayoutVars>
      </dgm:prSet>
      <dgm:spPr/>
    </dgm:pt>
    <dgm:pt modelId="{0B936C32-55A2-4C15-859B-A39DA99E7803}" type="pres">
      <dgm:prSet presAssocID="{AE4B0D7F-04AA-4096-8E7B-047DB7B0CBAF}" presName="diamond" presStyleLbl="bgShp" presStyleIdx="0" presStyleCnt="1" custScaleX="146836"/>
      <dgm:spPr>
        <a:solidFill>
          <a:schemeClr val="accent1"/>
        </a:solidFill>
      </dgm:spPr>
    </dgm:pt>
    <dgm:pt modelId="{57861F75-2389-4C5C-80F1-BC26B1D1A6F1}" type="pres">
      <dgm:prSet presAssocID="{AE4B0D7F-04AA-4096-8E7B-047DB7B0CBAF}" presName="quad1" presStyleLbl="node1" presStyleIdx="0" presStyleCnt="4" custScaleX="150542" custLinFactNeighborX="-26075" custLinFactNeighborY="197">
        <dgm:presLayoutVars>
          <dgm:chMax val="0"/>
          <dgm:chPref val="0"/>
          <dgm:bulletEnabled val="1"/>
        </dgm:presLayoutVars>
      </dgm:prSet>
      <dgm:spPr/>
    </dgm:pt>
    <dgm:pt modelId="{471CC0F2-10F9-4F56-9C0E-F2C9D642BFC3}" type="pres">
      <dgm:prSet presAssocID="{AE4B0D7F-04AA-4096-8E7B-047DB7B0CBAF}" presName="quad2" presStyleLbl="node1" presStyleIdx="1" presStyleCnt="4" custScaleX="150542" custLinFactNeighborX="26810">
        <dgm:presLayoutVars>
          <dgm:chMax val="0"/>
          <dgm:chPref val="0"/>
          <dgm:bulletEnabled val="1"/>
        </dgm:presLayoutVars>
      </dgm:prSet>
      <dgm:spPr/>
    </dgm:pt>
    <dgm:pt modelId="{8DA4CBB4-54F8-49D0-AEC0-F6DD34A65216}" type="pres">
      <dgm:prSet presAssocID="{AE4B0D7F-04AA-4096-8E7B-047DB7B0CBAF}" presName="quad3" presStyleLbl="node1" presStyleIdx="2" presStyleCnt="4" custScaleX="150542" custLinFactNeighborX="-26075" custLinFactNeighborY="-1582">
        <dgm:presLayoutVars>
          <dgm:chMax val="0"/>
          <dgm:chPref val="0"/>
          <dgm:bulletEnabled val="1"/>
        </dgm:presLayoutVars>
      </dgm:prSet>
      <dgm:spPr/>
    </dgm:pt>
    <dgm:pt modelId="{B6ED9E72-0426-429B-A13B-13F1FF1960C7}" type="pres">
      <dgm:prSet presAssocID="{AE4B0D7F-04AA-4096-8E7B-047DB7B0CBAF}" presName="quad4" presStyleLbl="node1" presStyleIdx="3" presStyleCnt="4" custScaleX="150542" custLinFactNeighborX="26810" custLinFactNeighborY="-1582">
        <dgm:presLayoutVars>
          <dgm:chMax val="0"/>
          <dgm:chPref val="0"/>
          <dgm:bulletEnabled val="1"/>
        </dgm:presLayoutVars>
      </dgm:prSet>
      <dgm:spPr/>
    </dgm:pt>
  </dgm:ptLst>
  <dgm:cxnLst>
    <dgm:cxn modelId="{B8F33C13-3EE0-445A-A045-6F2D8A7B2353}" type="presOf" srcId="{AE4B0D7F-04AA-4096-8E7B-047DB7B0CBAF}" destId="{A0EA89DF-9EC7-49AF-A012-8743933764AC}" srcOrd="0" destOrd="0" presId="urn:microsoft.com/office/officeart/2005/8/layout/matrix3"/>
    <dgm:cxn modelId="{A79E7815-8E70-4CE7-B222-84E988496B26}" type="presOf" srcId="{F5AF0963-A7A2-4A02-8F25-5E20B9327F1E}" destId="{471CC0F2-10F9-4F56-9C0E-F2C9D642BFC3}" srcOrd="0" destOrd="0" presId="urn:microsoft.com/office/officeart/2005/8/layout/matrix3"/>
    <dgm:cxn modelId="{AE490B34-CA45-4777-813A-2EB215902D08}" srcId="{AE4B0D7F-04AA-4096-8E7B-047DB7B0CBAF}" destId="{5183BDD9-45A2-4619-B42D-60B838D3B1D0}" srcOrd="3" destOrd="0" parTransId="{8F592779-75A4-498F-B731-090B63D7F0D0}" sibTransId="{607A2AC9-2B27-458F-B4DA-A2951869323F}"/>
    <dgm:cxn modelId="{05B06D73-8E83-4349-99AF-38FDFC3CC76D}" type="presOf" srcId="{5183BDD9-45A2-4619-B42D-60B838D3B1D0}" destId="{B6ED9E72-0426-429B-A13B-13F1FF1960C7}" srcOrd="0" destOrd="0" presId="urn:microsoft.com/office/officeart/2005/8/layout/matrix3"/>
    <dgm:cxn modelId="{9B6BBDB9-D1CB-4405-8A4D-2E37C9073B56}" type="presOf" srcId="{ABD9E6C0-82B0-4461-88D3-4D582D7FA378}" destId="{8DA4CBB4-54F8-49D0-AEC0-F6DD34A65216}" srcOrd="0" destOrd="0" presId="urn:microsoft.com/office/officeart/2005/8/layout/matrix3"/>
    <dgm:cxn modelId="{55712BE3-8679-487A-BBAE-272995D6A50C}" srcId="{AE4B0D7F-04AA-4096-8E7B-047DB7B0CBAF}" destId="{7A820A95-3390-46DB-8C78-875CE8D9B4C6}" srcOrd="0" destOrd="0" parTransId="{AA9273C3-828F-4366-9677-4D683C5A08B7}" sibTransId="{434EFCB6-9E3C-4966-AABD-E07A6B962D30}"/>
    <dgm:cxn modelId="{B0F25AE3-2544-4155-8244-6690B666A29B}" srcId="{AE4B0D7F-04AA-4096-8E7B-047DB7B0CBAF}" destId="{ABD9E6C0-82B0-4461-88D3-4D582D7FA378}" srcOrd="2" destOrd="0" parTransId="{C60F7DB0-6693-4C13-B868-462542AC871A}" sibTransId="{67B837FD-FA9B-4601-800E-0813A33C1E0A}"/>
    <dgm:cxn modelId="{559567EA-F2E0-4141-BD67-65C0955F724D}" srcId="{AE4B0D7F-04AA-4096-8E7B-047DB7B0CBAF}" destId="{F5AF0963-A7A2-4A02-8F25-5E20B9327F1E}" srcOrd="1" destOrd="0" parTransId="{B3F4F493-F99C-477B-9A5E-E7123ED983E1}" sibTransId="{78C04FD1-EF58-4DAE-B1EC-439C99A83824}"/>
    <dgm:cxn modelId="{E5983BF6-7012-4BC6-B035-F2EEACA0A65E}" type="presOf" srcId="{7A820A95-3390-46DB-8C78-875CE8D9B4C6}" destId="{57861F75-2389-4C5C-80F1-BC26B1D1A6F1}" srcOrd="0" destOrd="0" presId="urn:microsoft.com/office/officeart/2005/8/layout/matrix3"/>
    <dgm:cxn modelId="{1736C556-22B0-4DAE-953A-F7742A90E0F2}" type="presParOf" srcId="{A0EA89DF-9EC7-49AF-A012-8743933764AC}" destId="{0B936C32-55A2-4C15-859B-A39DA99E7803}" srcOrd="0" destOrd="0" presId="urn:microsoft.com/office/officeart/2005/8/layout/matrix3"/>
    <dgm:cxn modelId="{E527D6D5-E485-472C-B67A-18C061FF943E}" type="presParOf" srcId="{A0EA89DF-9EC7-49AF-A012-8743933764AC}" destId="{57861F75-2389-4C5C-80F1-BC26B1D1A6F1}" srcOrd="1" destOrd="0" presId="urn:microsoft.com/office/officeart/2005/8/layout/matrix3"/>
    <dgm:cxn modelId="{C16F892A-995E-4437-8971-A2F6CB5CDD57}" type="presParOf" srcId="{A0EA89DF-9EC7-49AF-A012-8743933764AC}" destId="{471CC0F2-10F9-4F56-9C0E-F2C9D642BFC3}" srcOrd="2" destOrd="0" presId="urn:microsoft.com/office/officeart/2005/8/layout/matrix3"/>
    <dgm:cxn modelId="{B6DA618C-7804-440A-9419-DC678671982C}" type="presParOf" srcId="{A0EA89DF-9EC7-49AF-A012-8743933764AC}" destId="{8DA4CBB4-54F8-49D0-AEC0-F6DD34A65216}" srcOrd="3" destOrd="0" presId="urn:microsoft.com/office/officeart/2005/8/layout/matrix3"/>
    <dgm:cxn modelId="{87720F58-0FDF-4728-9A59-25954F560DAD}" type="presParOf" srcId="{A0EA89DF-9EC7-49AF-A012-8743933764AC}" destId="{B6ED9E72-0426-429B-A13B-13F1FF1960C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5F2C5-0DCA-45AC-835D-DB07CCFEA1A8}"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6B24B0E5-B3D1-470C-8FD3-A5DDC94F1CAA}">
      <dgm:prSet/>
      <dgm:spPr/>
      <dgm:t>
        <a:bodyPr/>
        <a:lstStyle/>
        <a:p>
          <a:pPr>
            <a:lnSpc>
              <a:spcPct val="100000"/>
            </a:lnSpc>
          </a:pPr>
          <a:r>
            <a:rPr lang="en-US" dirty="0"/>
            <a:t>There’s still some work to be done before we can get you connected! </a:t>
          </a:r>
        </a:p>
      </dgm:t>
    </dgm:pt>
    <dgm:pt modelId="{250D5F84-7871-4A0F-AB1C-6DE98FA423AA}" type="parTrans" cxnId="{BB514803-D818-49DE-9F8C-4995C0E5F9FF}">
      <dgm:prSet/>
      <dgm:spPr/>
      <dgm:t>
        <a:bodyPr/>
        <a:lstStyle/>
        <a:p>
          <a:endParaRPr lang="en-US"/>
        </a:p>
      </dgm:t>
    </dgm:pt>
    <dgm:pt modelId="{67F6D6B7-90A7-4031-921F-90D31A4EC763}" type="sibTrans" cxnId="{BB514803-D818-49DE-9F8C-4995C0E5F9FF}">
      <dgm:prSet/>
      <dgm:spPr/>
      <dgm:t>
        <a:bodyPr/>
        <a:lstStyle/>
        <a:p>
          <a:endParaRPr lang="en-US"/>
        </a:p>
      </dgm:t>
    </dgm:pt>
    <dgm:pt modelId="{57951AF4-6046-44D5-B071-F03C87899618}">
      <dgm:prSet/>
      <dgm:spPr/>
      <dgm:t>
        <a:bodyPr/>
        <a:lstStyle/>
        <a:p>
          <a:pPr>
            <a:lnSpc>
              <a:spcPct val="100000"/>
            </a:lnSpc>
          </a:pPr>
          <a:r>
            <a:rPr lang="en-US" dirty="0"/>
            <a:t>The project is in the Permitting and Environmental Assessment phase, which is projected to conclude in Summer 2024</a:t>
          </a:r>
        </a:p>
      </dgm:t>
    </dgm:pt>
    <dgm:pt modelId="{E40F22BB-8D4F-4152-A533-1221C5110FCE}" type="parTrans" cxnId="{C9F6E76A-A657-47FB-A8A0-01D18E6E6584}">
      <dgm:prSet/>
      <dgm:spPr/>
      <dgm:t>
        <a:bodyPr/>
        <a:lstStyle/>
        <a:p>
          <a:endParaRPr lang="en-US"/>
        </a:p>
      </dgm:t>
    </dgm:pt>
    <dgm:pt modelId="{8B63237F-195A-4E5F-8E05-23AEEE7A92B6}" type="sibTrans" cxnId="{C9F6E76A-A657-47FB-A8A0-01D18E6E6584}">
      <dgm:prSet/>
      <dgm:spPr/>
      <dgm:t>
        <a:bodyPr/>
        <a:lstStyle/>
        <a:p>
          <a:endParaRPr lang="en-US"/>
        </a:p>
      </dgm:t>
    </dgm:pt>
    <dgm:pt modelId="{0E3B87F9-915C-4371-B971-4FE7D6FDD252}">
      <dgm:prSet/>
      <dgm:spPr/>
      <dgm:t>
        <a:bodyPr/>
        <a:lstStyle/>
        <a:p>
          <a:pPr>
            <a:lnSpc>
              <a:spcPct val="100000"/>
            </a:lnSpc>
          </a:pPr>
          <a:r>
            <a:rPr lang="en-US" dirty="0"/>
            <a:t>Network construction is projected to begin in Summer 2024 and complete in early 2025</a:t>
          </a:r>
        </a:p>
      </dgm:t>
    </dgm:pt>
    <dgm:pt modelId="{8768B997-B5EC-4B32-9A40-C153711C4641}" type="parTrans" cxnId="{F0AC346A-D548-4893-9598-894913E6CA83}">
      <dgm:prSet/>
      <dgm:spPr/>
      <dgm:t>
        <a:bodyPr/>
        <a:lstStyle/>
        <a:p>
          <a:endParaRPr lang="en-US"/>
        </a:p>
      </dgm:t>
    </dgm:pt>
    <dgm:pt modelId="{29664655-475A-4E27-9FCB-D15277A56F7A}" type="sibTrans" cxnId="{F0AC346A-D548-4893-9598-894913E6CA83}">
      <dgm:prSet/>
      <dgm:spPr/>
      <dgm:t>
        <a:bodyPr/>
        <a:lstStyle/>
        <a:p>
          <a:endParaRPr lang="en-US"/>
        </a:p>
      </dgm:t>
    </dgm:pt>
    <dgm:pt modelId="{333337E5-7D51-40C0-B7C6-10B5FC553890}">
      <dgm:prSet/>
      <dgm:spPr/>
      <dgm:t>
        <a:bodyPr/>
        <a:lstStyle/>
        <a:p>
          <a:pPr>
            <a:lnSpc>
              <a:spcPct val="100000"/>
            </a:lnSpc>
          </a:pPr>
          <a:r>
            <a:rPr lang="en-US" dirty="0"/>
            <a:t>Please remember; not all homes will be connected at the same time! Different areas might get connected first based on build plan, location to backbone fiber, proximity to the central office location, etc. </a:t>
          </a:r>
        </a:p>
      </dgm:t>
    </dgm:pt>
    <dgm:pt modelId="{AC30DB8F-8D8C-4957-960E-983E4B5D765D}" type="parTrans" cxnId="{9EF7A5E4-AA7C-4815-940B-9EA30F9940F2}">
      <dgm:prSet/>
      <dgm:spPr/>
      <dgm:t>
        <a:bodyPr/>
        <a:lstStyle/>
        <a:p>
          <a:endParaRPr lang="en-US"/>
        </a:p>
      </dgm:t>
    </dgm:pt>
    <dgm:pt modelId="{36AFF316-B980-44C8-BFB4-343A0D61BF94}" type="sibTrans" cxnId="{9EF7A5E4-AA7C-4815-940B-9EA30F9940F2}">
      <dgm:prSet/>
      <dgm:spPr/>
      <dgm:t>
        <a:bodyPr/>
        <a:lstStyle/>
        <a:p>
          <a:endParaRPr lang="en-US"/>
        </a:p>
      </dgm:t>
    </dgm:pt>
    <dgm:pt modelId="{CE5D7920-3FE9-4326-8724-A88920DE41D4}">
      <dgm:prSet/>
      <dgm:spPr/>
      <dgm:t>
        <a:bodyPr/>
        <a:lstStyle/>
        <a:p>
          <a:pPr>
            <a:lnSpc>
              <a:spcPct val="100000"/>
            </a:lnSpc>
          </a:pPr>
          <a:r>
            <a:rPr lang="en-US" dirty="0"/>
            <a:t>Starting in Q1 2024 we will be putting out updates at least once a quarter for the community to keep everyone updated on the status of the project and what to expect in the coming months</a:t>
          </a:r>
        </a:p>
      </dgm:t>
    </dgm:pt>
    <dgm:pt modelId="{845AF4AC-4AD5-4E9B-8F85-C2263CA32349}" type="parTrans" cxnId="{12BD26AE-8D88-428B-9DCD-200DEE9669F5}">
      <dgm:prSet/>
      <dgm:spPr/>
      <dgm:t>
        <a:bodyPr/>
        <a:lstStyle/>
        <a:p>
          <a:endParaRPr lang="en-US"/>
        </a:p>
      </dgm:t>
    </dgm:pt>
    <dgm:pt modelId="{762A5675-530B-400E-947F-ACB498DAE213}" type="sibTrans" cxnId="{12BD26AE-8D88-428B-9DCD-200DEE9669F5}">
      <dgm:prSet/>
      <dgm:spPr/>
      <dgm:t>
        <a:bodyPr/>
        <a:lstStyle/>
        <a:p>
          <a:endParaRPr lang="en-US"/>
        </a:p>
      </dgm:t>
    </dgm:pt>
    <dgm:pt modelId="{8A2536C1-1EC9-4213-B190-FEA41A749078}" type="pres">
      <dgm:prSet presAssocID="{6855F2C5-0DCA-45AC-835D-DB07CCFEA1A8}" presName="root" presStyleCnt="0">
        <dgm:presLayoutVars>
          <dgm:dir/>
          <dgm:resizeHandles val="exact"/>
        </dgm:presLayoutVars>
      </dgm:prSet>
      <dgm:spPr/>
    </dgm:pt>
    <dgm:pt modelId="{E2878B9E-81B3-4051-A161-E44C79F9B15B}" type="pres">
      <dgm:prSet presAssocID="{6B24B0E5-B3D1-470C-8FD3-A5DDC94F1CAA}" presName="compNode" presStyleCnt="0"/>
      <dgm:spPr/>
    </dgm:pt>
    <dgm:pt modelId="{B0E86BB1-86FE-4A1F-81FA-91067B00742A}" type="pres">
      <dgm:prSet presAssocID="{6B24B0E5-B3D1-470C-8FD3-A5DDC94F1CA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ed"/>
        </a:ext>
      </dgm:extLst>
    </dgm:pt>
    <dgm:pt modelId="{29CBD088-B48E-4C50-8D5F-E5FACC868FA0}" type="pres">
      <dgm:prSet presAssocID="{6B24B0E5-B3D1-470C-8FD3-A5DDC94F1CAA}" presName="spaceRect" presStyleCnt="0"/>
      <dgm:spPr/>
    </dgm:pt>
    <dgm:pt modelId="{4E13445B-88B5-4B5A-8F93-48FE5840109C}" type="pres">
      <dgm:prSet presAssocID="{6B24B0E5-B3D1-470C-8FD3-A5DDC94F1CAA}" presName="textRect" presStyleLbl="revTx" presStyleIdx="0" presStyleCnt="5">
        <dgm:presLayoutVars>
          <dgm:chMax val="1"/>
          <dgm:chPref val="1"/>
        </dgm:presLayoutVars>
      </dgm:prSet>
      <dgm:spPr/>
    </dgm:pt>
    <dgm:pt modelId="{56CEE782-710B-4967-9B97-F1FDE2E1424E}" type="pres">
      <dgm:prSet presAssocID="{67F6D6B7-90A7-4031-921F-90D31A4EC763}" presName="sibTrans" presStyleCnt="0"/>
      <dgm:spPr/>
    </dgm:pt>
    <dgm:pt modelId="{7D5EA558-C962-428C-BA02-49734330FC45}" type="pres">
      <dgm:prSet presAssocID="{57951AF4-6046-44D5-B071-F03C87899618}" presName="compNode" presStyleCnt="0"/>
      <dgm:spPr/>
    </dgm:pt>
    <dgm:pt modelId="{D0A59AE3-1851-457C-B159-1FE8B1FB50F1}" type="pres">
      <dgm:prSet presAssocID="{57951AF4-6046-44D5-B071-F03C8789961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99FF6E82-BD4C-4503-B1B0-114E64BB4540}" type="pres">
      <dgm:prSet presAssocID="{57951AF4-6046-44D5-B071-F03C87899618}" presName="spaceRect" presStyleCnt="0"/>
      <dgm:spPr/>
    </dgm:pt>
    <dgm:pt modelId="{8B10B175-6921-4A19-A79C-AD7BEE882823}" type="pres">
      <dgm:prSet presAssocID="{57951AF4-6046-44D5-B071-F03C87899618}" presName="textRect" presStyleLbl="revTx" presStyleIdx="1" presStyleCnt="5">
        <dgm:presLayoutVars>
          <dgm:chMax val="1"/>
          <dgm:chPref val="1"/>
        </dgm:presLayoutVars>
      </dgm:prSet>
      <dgm:spPr/>
    </dgm:pt>
    <dgm:pt modelId="{306C8E7E-E68D-4797-A90D-074469A18259}" type="pres">
      <dgm:prSet presAssocID="{8B63237F-195A-4E5F-8E05-23AEEE7A92B6}" presName="sibTrans" presStyleCnt="0"/>
      <dgm:spPr/>
    </dgm:pt>
    <dgm:pt modelId="{85E3759D-002A-4C81-BB32-62FC8C285726}" type="pres">
      <dgm:prSet presAssocID="{0E3B87F9-915C-4371-B971-4FE7D6FDD252}" presName="compNode" presStyleCnt="0"/>
      <dgm:spPr/>
    </dgm:pt>
    <dgm:pt modelId="{EFF0F071-ADF4-4CD4-9F0E-19A615995284}" type="pres">
      <dgm:prSet presAssocID="{0E3B87F9-915C-4371-B971-4FE7D6FDD25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avator"/>
        </a:ext>
      </dgm:extLst>
    </dgm:pt>
    <dgm:pt modelId="{C81047A2-8DD7-4408-9C0B-2734E15BB9EA}" type="pres">
      <dgm:prSet presAssocID="{0E3B87F9-915C-4371-B971-4FE7D6FDD252}" presName="spaceRect" presStyleCnt="0"/>
      <dgm:spPr/>
    </dgm:pt>
    <dgm:pt modelId="{89EAB040-7CB8-4B50-A41A-F54D0EA588D6}" type="pres">
      <dgm:prSet presAssocID="{0E3B87F9-915C-4371-B971-4FE7D6FDD252}" presName="textRect" presStyleLbl="revTx" presStyleIdx="2" presStyleCnt="5">
        <dgm:presLayoutVars>
          <dgm:chMax val="1"/>
          <dgm:chPref val="1"/>
        </dgm:presLayoutVars>
      </dgm:prSet>
      <dgm:spPr/>
    </dgm:pt>
    <dgm:pt modelId="{FA607B6B-6EB4-462E-80D7-97575153365B}" type="pres">
      <dgm:prSet presAssocID="{29664655-475A-4E27-9FCB-D15277A56F7A}" presName="sibTrans" presStyleCnt="0"/>
      <dgm:spPr/>
    </dgm:pt>
    <dgm:pt modelId="{29EB8A5E-D888-4918-AC6E-E8AE8DB6C5D6}" type="pres">
      <dgm:prSet presAssocID="{333337E5-7D51-40C0-B7C6-10B5FC553890}" presName="compNode" presStyleCnt="0"/>
      <dgm:spPr/>
    </dgm:pt>
    <dgm:pt modelId="{7D88B507-A315-4ECE-877E-24124D05A501}" type="pres">
      <dgm:prSet presAssocID="{333337E5-7D51-40C0-B7C6-10B5FC5538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2DA9BD4C-04D0-4E96-8FA1-EE156DA9FCEE}" type="pres">
      <dgm:prSet presAssocID="{333337E5-7D51-40C0-B7C6-10B5FC553890}" presName="spaceRect" presStyleCnt="0"/>
      <dgm:spPr/>
    </dgm:pt>
    <dgm:pt modelId="{5F6B42A0-75BA-40EF-B256-31ACB1820A18}" type="pres">
      <dgm:prSet presAssocID="{333337E5-7D51-40C0-B7C6-10B5FC553890}" presName="textRect" presStyleLbl="revTx" presStyleIdx="3" presStyleCnt="5">
        <dgm:presLayoutVars>
          <dgm:chMax val="1"/>
          <dgm:chPref val="1"/>
        </dgm:presLayoutVars>
      </dgm:prSet>
      <dgm:spPr/>
    </dgm:pt>
    <dgm:pt modelId="{00C2BD0C-8CAE-48B8-B7D7-7FD08049E1FE}" type="pres">
      <dgm:prSet presAssocID="{36AFF316-B980-44C8-BFB4-343A0D61BF94}" presName="sibTrans" presStyleCnt="0"/>
      <dgm:spPr/>
    </dgm:pt>
    <dgm:pt modelId="{7779E1A9-3716-4F18-8CFB-EDFB2C5BBBBD}" type="pres">
      <dgm:prSet presAssocID="{CE5D7920-3FE9-4326-8724-A88920DE41D4}" presName="compNode" presStyleCnt="0"/>
      <dgm:spPr/>
    </dgm:pt>
    <dgm:pt modelId="{2216CFCA-AB86-406A-B28D-AB351560CDEB}" type="pres">
      <dgm:prSet presAssocID="{CE5D7920-3FE9-4326-8724-A88920DE41D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9043F045-6190-4C0C-A920-481D44962962}" type="pres">
      <dgm:prSet presAssocID="{CE5D7920-3FE9-4326-8724-A88920DE41D4}" presName="spaceRect" presStyleCnt="0"/>
      <dgm:spPr/>
    </dgm:pt>
    <dgm:pt modelId="{190C6584-0B02-455A-BA6C-3B05984E62A7}" type="pres">
      <dgm:prSet presAssocID="{CE5D7920-3FE9-4326-8724-A88920DE41D4}" presName="textRect" presStyleLbl="revTx" presStyleIdx="4" presStyleCnt="5">
        <dgm:presLayoutVars>
          <dgm:chMax val="1"/>
          <dgm:chPref val="1"/>
        </dgm:presLayoutVars>
      </dgm:prSet>
      <dgm:spPr/>
    </dgm:pt>
  </dgm:ptLst>
  <dgm:cxnLst>
    <dgm:cxn modelId="{BB514803-D818-49DE-9F8C-4995C0E5F9FF}" srcId="{6855F2C5-0DCA-45AC-835D-DB07CCFEA1A8}" destId="{6B24B0E5-B3D1-470C-8FD3-A5DDC94F1CAA}" srcOrd="0" destOrd="0" parTransId="{250D5F84-7871-4A0F-AB1C-6DE98FA423AA}" sibTransId="{67F6D6B7-90A7-4031-921F-90D31A4EC763}"/>
    <dgm:cxn modelId="{5462B440-8CD0-4035-98DF-D5A34C7BB8E6}" type="presOf" srcId="{6855F2C5-0DCA-45AC-835D-DB07CCFEA1A8}" destId="{8A2536C1-1EC9-4213-B190-FEA41A749078}" srcOrd="0" destOrd="0" presId="urn:microsoft.com/office/officeart/2018/2/layout/IconLabelList"/>
    <dgm:cxn modelId="{AA268165-D529-428F-92F6-474A2D3611D9}" type="presOf" srcId="{6B24B0E5-B3D1-470C-8FD3-A5DDC94F1CAA}" destId="{4E13445B-88B5-4B5A-8F93-48FE5840109C}" srcOrd="0" destOrd="0" presId="urn:microsoft.com/office/officeart/2018/2/layout/IconLabelList"/>
    <dgm:cxn modelId="{F56EAD68-1A86-46A8-BCBC-99F1144E27D1}" type="presOf" srcId="{0E3B87F9-915C-4371-B971-4FE7D6FDD252}" destId="{89EAB040-7CB8-4B50-A41A-F54D0EA588D6}" srcOrd="0" destOrd="0" presId="urn:microsoft.com/office/officeart/2018/2/layout/IconLabelList"/>
    <dgm:cxn modelId="{F27EEF68-FBEE-402A-87F6-BE05C9F3A432}" type="presOf" srcId="{333337E5-7D51-40C0-B7C6-10B5FC553890}" destId="{5F6B42A0-75BA-40EF-B256-31ACB1820A18}" srcOrd="0" destOrd="0" presId="urn:microsoft.com/office/officeart/2018/2/layout/IconLabelList"/>
    <dgm:cxn modelId="{F0AC346A-D548-4893-9598-894913E6CA83}" srcId="{6855F2C5-0DCA-45AC-835D-DB07CCFEA1A8}" destId="{0E3B87F9-915C-4371-B971-4FE7D6FDD252}" srcOrd="2" destOrd="0" parTransId="{8768B997-B5EC-4B32-9A40-C153711C4641}" sibTransId="{29664655-475A-4E27-9FCB-D15277A56F7A}"/>
    <dgm:cxn modelId="{C9F6E76A-A657-47FB-A8A0-01D18E6E6584}" srcId="{6855F2C5-0DCA-45AC-835D-DB07CCFEA1A8}" destId="{57951AF4-6046-44D5-B071-F03C87899618}" srcOrd="1" destOrd="0" parTransId="{E40F22BB-8D4F-4152-A533-1221C5110FCE}" sibTransId="{8B63237F-195A-4E5F-8E05-23AEEE7A92B6}"/>
    <dgm:cxn modelId="{12BD26AE-8D88-428B-9DCD-200DEE9669F5}" srcId="{6855F2C5-0DCA-45AC-835D-DB07CCFEA1A8}" destId="{CE5D7920-3FE9-4326-8724-A88920DE41D4}" srcOrd="4" destOrd="0" parTransId="{845AF4AC-4AD5-4E9B-8F85-C2263CA32349}" sibTransId="{762A5675-530B-400E-947F-ACB498DAE213}"/>
    <dgm:cxn modelId="{CC27A0CB-3A17-4995-9716-696EB677A606}" type="presOf" srcId="{CE5D7920-3FE9-4326-8724-A88920DE41D4}" destId="{190C6584-0B02-455A-BA6C-3B05984E62A7}" srcOrd="0" destOrd="0" presId="urn:microsoft.com/office/officeart/2018/2/layout/IconLabelList"/>
    <dgm:cxn modelId="{E05BF4CB-05FD-4DFB-AAB8-45D55DDD3091}" type="presOf" srcId="{57951AF4-6046-44D5-B071-F03C87899618}" destId="{8B10B175-6921-4A19-A79C-AD7BEE882823}" srcOrd="0" destOrd="0" presId="urn:microsoft.com/office/officeart/2018/2/layout/IconLabelList"/>
    <dgm:cxn modelId="{9EF7A5E4-AA7C-4815-940B-9EA30F9940F2}" srcId="{6855F2C5-0DCA-45AC-835D-DB07CCFEA1A8}" destId="{333337E5-7D51-40C0-B7C6-10B5FC553890}" srcOrd="3" destOrd="0" parTransId="{AC30DB8F-8D8C-4957-960E-983E4B5D765D}" sibTransId="{36AFF316-B980-44C8-BFB4-343A0D61BF94}"/>
    <dgm:cxn modelId="{8FC6725C-DCCE-4842-A6FE-306C2FB4AAC1}" type="presParOf" srcId="{8A2536C1-1EC9-4213-B190-FEA41A749078}" destId="{E2878B9E-81B3-4051-A161-E44C79F9B15B}" srcOrd="0" destOrd="0" presId="urn:microsoft.com/office/officeart/2018/2/layout/IconLabelList"/>
    <dgm:cxn modelId="{7C47B48F-E151-4EBB-9C77-D30B07D2B403}" type="presParOf" srcId="{E2878B9E-81B3-4051-A161-E44C79F9B15B}" destId="{B0E86BB1-86FE-4A1F-81FA-91067B00742A}" srcOrd="0" destOrd="0" presId="urn:microsoft.com/office/officeart/2018/2/layout/IconLabelList"/>
    <dgm:cxn modelId="{66ECA0A7-0E81-454A-AFE9-1FC3AB0B6E97}" type="presParOf" srcId="{E2878B9E-81B3-4051-A161-E44C79F9B15B}" destId="{29CBD088-B48E-4C50-8D5F-E5FACC868FA0}" srcOrd="1" destOrd="0" presId="urn:microsoft.com/office/officeart/2018/2/layout/IconLabelList"/>
    <dgm:cxn modelId="{804F5E69-E6DF-40B2-8A84-70DD4035F168}" type="presParOf" srcId="{E2878B9E-81B3-4051-A161-E44C79F9B15B}" destId="{4E13445B-88B5-4B5A-8F93-48FE5840109C}" srcOrd="2" destOrd="0" presId="urn:microsoft.com/office/officeart/2018/2/layout/IconLabelList"/>
    <dgm:cxn modelId="{D36DBA70-BB70-4EC7-9FB5-D42BB702B8AE}" type="presParOf" srcId="{8A2536C1-1EC9-4213-B190-FEA41A749078}" destId="{56CEE782-710B-4967-9B97-F1FDE2E1424E}" srcOrd="1" destOrd="0" presId="urn:microsoft.com/office/officeart/2018/2/layout/IconLabelList"/>
    <dgm:cxn modelId="{EF957A37-0531-4624-860D-D04E7E2CBEBD}" type="presParOf" srcId="{8A2536C1-1EC9-4213-B190-FEA41A749078}" destId="{7D5EA558-C962-428C-BA02-49734330FC45}" srcOrd="2" destOrd="0" presId="urn:microsoft.com/office/officeart/2018/2/layout/IconLabelList"/>
    <dgm:cxn modelId="{FA031A3F-3428-4786-BA8C-FE7366616FB6}" type="presParOf" srcId="{7D5EA558-C962-428C-BA02-49734330FC45}" destId="{D0A59AE3-1851-457C-B159-1FE8B1FB50F1}" srcOrd="0" destOrd="0" presId="urn:microsoft.com/office/officeart/2018/2/layout/IconLabelList"/>
    <dgm:cxn modelId="{FBC1D9B7-95CB-4776-98F7-CA2C41EDFADD}" type="presParOf" srcId="{7D5EA558-C962-428C-BA02-49734330FC45}" destId="{99FF6E82-BD4C-4503-B1B0-114E64BB4540}" srcOrd="1" destOrd="0" presId="urn:microsoft.com/office/officeart/2018/2/layout/IconLabelList"/>
    <dgm:cxn modelId="{702F6EBF-16EC-4895-9B71-13B234A52A38}" type="presParOf" srcId="{7D5EA558-C962-428C-BA02-49734330FC45}" destId="{8B10B175-6921-4A19-A79C-AD7BEE882823}" srcOrd="2" destOrd="0" presId="urn:microsoft.com/office/officeart/2018/2/layout/IconLabelList"/>
    <dgm:cxn modelId="{FE0DC6E0-A605-46F3-83BE-7DC0A14CC628}" type="presParOf" srcId="{8A2536C1-1EC9-4213-B190-FEA41A749078}" destId="{306C8E7E-E68D-4797-A90D-074469A18259}" srcOrd="3" destOrd="0" presId="urn:microsoft.com/office/officeart/2018/2/layout/IconLabelList"/>
    <dgm:cxn modelId="{97A5AE04-2216-4276-B286-1437168C04F3}" type="presParOf" srcId="{8A2536C1-1EC9-4213-B190-FEA41A749078}" destId="{85E3759D-002A-4C81-BB32-62FC8C285726}" srcOrd="4" destOrd="0" presId="urn:microsoft.com/office/officeart/2018/2/layout/IconLabelList"/>
    <dgm:cxn modelId="{77A32E0A-5EE6-41AE-A3DD-C4CF6B1AD5A8}" type="presParOf" srcId="{85E3759D-002A-4C81-BB32-62FC8C285726}" destId="{EFF0F071-ADF4-4CD4-9F0E-19A615995284}" srcOrd="0" destOrd="0" presId="urn:microsoft.com/office/officeart/2018/2/layout/IconLabelList"/>
    <dgm:cxn modelId="{9E47FE76-41F1-4CC4-85C1-02C271A656C0}" type="presParOf" srcId="{85E3759D-002A-4C81-BB32-62FC8C285726}" destId="{C81047A2-8DD7-4408-9C0B-2734E15BB9EA}" srcOrd="1" destOrd="0" presId="urn:microsoft.com/office/officeart/2018/2/layout/IconLabelList"/>
    <dgm:cxn modelId="{CCDEA76E-A081-48A1-8543-DD60EB540C9A}" type="presParOf" srcId="{85E3759D-002A-4C81-BB32-62FC8C285726}" destId="{89EAB040-7CB8-4B50-A41A-F54D0EA588D6}" srcOrd="2" destOrd="0" presId="urn:microsoft.com/office/officeart/2018/2/layout/IconLabelList"/>
    <dgm:cxn modelId="{5E42825D-A62F-4890-9D12-0BC344AFC210}" type="presParOf" srcId="{8A2536C1-1EC9-4213-B190-FEA41A749078}" destId="{FA607B6B-6EB4-462E-80D7-97575153365B}" srcOrd="5" destOrd="0" presId="urn:microsoft.com/office/officeart/2018/2/layout/IconLabelList"/>
    <dgm:cxn modelId="{0153EDE1-A7B6-4624-9718-EFD4DC1A64D8}" type="presParOf" srcId="{8A2536C1-1EC9-4213-B190-FEA41A749078}" destId="{29EB8A5E-D888-4918-AC6E-E8AE8DB6C5D6}" srcOrd="6" destOrd="0" presId="urn:microsoft.com/office/officeart/2018/2/layout/IconLabelList"/>
    <dgm:cxn modelId="{34FFCC70-DB9F-4071-993E-562CAEDA31C8}" type="presParOf" srcId="{29EB8A5E-D888-4918-AC6E-E8AE8DB6C5D6}" destId="{7D88B507-A315-4ECE-877E-24124D05A501}" srcOrd="0" destOrd="0" presId="urn:microsoft.com/office/officeart/2018/2/layout/IconLabelList"/>
    <dgm:cxn modelId="{8A60821C-FCEB-4E54-B43A-AE8ED20EEEDA}" type="presParOf" srcId="{29EB8A5E-D888-4918-AC6E-E8AE8DB6C5D6}" destId="{2DA9BD4C-04D0-4E96-8FA1-EE156DA9FCEE}" srcOrd="1" destOrd="0" presId="urn:microsoft.com/office/officeart/2018/2/layout/IconLabelList"/>
    <dgm:cxn modelId="{ACCFC5D5-AF16-4AD0-8CBE-762517FEEACE}" type="presParOf" srcId="{29EB8A5E-D888-4918-AC6E-E8AE8DB6C5D6}" destId="{5F6B42A0-75BA-40EF-B256-31ACB1820A18}" srcOrd="2" destOrd="0" presId="urn:microsoft.com/office/officeart/2018/2/layout/IconLabelList"/>
    <dgm:cxn modelId="{2AF242FB-62FF-49D9-8D86-2667012F1BF0}" type="presParOf" srcId="{8A2536C1-1EC9-4213-B190-FEA41A749078}" destId="{00C2BD0C-8CAE-48B8-B7D7-7FD08049E1FE}" srcOrd="7" destOrd="0" presId="urn:microsoft.com/office/officeart/2018/2/layout/IconLabelList"/>
    <dgm:cxn modelId="{65DF313E-435E-477A-AB1F-5454C9F7AE64}" type="presParOf" srcId="{8A2536C1-1EC9-4213-B190-FEA41A749078}" destId="{7779E1A9-3716-4F18-8CFB-EDFB2C5BBBBD}" srcOrd="8" destOrd="0" presId="urn:microsoft.com/office/officeart/2018/2/layout/IconLabelList"/>
    <dgm:cxn modelId="{304A2BD6-4DC9-4AC6-90AC-F54DBEADAD13}" type="presParOf" srcId="{7779E1A9-3716-4F18-8CFB-EDFB2C5BBBBD}" destId="{2216CFCA-AB86-406A-B28D-AB351560CDEB}" srcOrd="0" destOrd="0" presId="urn:microsoft.com/office/officeart/2018/2/layout/IconLabelList"/>
    <dgm:cxn modelId="{F5E67F47-9375-46AC-A120-D0F06AA22D6A}" type="presParOf" srcId="{7779E1A9-3716-4F18-8CFB-EDFB2C5BBBBD}" destId="{9043F045-6190-4C0C-A920-481D44962962}" srcOrd="1" destOrd="0" presId="urn:microsoft.com/office/officeart/2018/2/layout/IconLabelList"/>
    <dgm:cxn modelId="{7D21937A-8AC2-4138-A448-639001C5CF2E}" type="presParOf" srcId="{7779E1A9-3716-4F18-8CFB-EDFB2C5BBBBD}" destId="{190C6584-0B02-455A-BA6C-3B05984E62A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36C32-55A2-4C15-859B-A39DA99E7803}">
      <dsp:nvSpPr>
        <dsp:cNvPr id="0" name=""/>
        <dsp:cNvSpPr/>
      </dsp:nvSpPr>
      <dsp:spPr>
        <a:xfrm>
          <a:off x="2142368" y="0"/>
          <a:ext cx="6308921" cy="4296577"/>
        </a:xfrm>
        <a:prstGeom prst="diamond">
          <a:avLst/>
        </a:prstGeom>
        <a:solidFill>
          <a:schemeClr val="accent1"/>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7861F75-2389-4C5C-80F1-BC26B1D1A6F1}">
      <dsp:nvSpPr>
        <dsp:cNvPr id="0" name=""/>
        <dsp:cNvSpPr/>
      </dsp:nvSpPr>
      <dsp:spPr>
        <a:xfrm>
          <a:off x="2696328" y="411475"/>
          <a:ext cx="2522579" cy="1675665"/>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Faster Speeds – Fiber optics can carry signals nearly at the speed of light, making it much faster than other technologies, and it is capable of delivering gigabit speeds and beyond. </a:t>
          </a:r>
        </a:p>
      </dsp:txBody>
      <dsp:txXfrm>
        <a:off x="2778127" y="493274"/>
        <a:ext cx="2358981" cy="1512067"/>
      </dsp:txXfrm>
    </dsp:sp>
    <dsp:sp modelId="{471CC0F2-10F9-4F56-9C0E-F2C9D642BFC3}">
      <dsp:nvSpPr>
        <dsp:cNvPr id="0" name=""/>
        <dsp:cNvSpPr/>
      </dsp:nvSpPr>
      <dsp:spPr>
        <a:xfrm>
          <a:off x="5387066" y="408174"/>
          <a:ext cx="2522579" cy="1675665"/>
        </a:xfrm>
        <a:prstGeom prst="roundRect">
          <a:avLst/>
        </a:prstGeom>
        <a:gradFill rotWithShape="0">
          <a:gsLst>
            <a:gs pos="0">
              <a:schemeClr val="accent5">
                <a:hueOff val="812808"/>
                <a:satOff val="-6481"/>
                <a:lumOff val="-4902"/>
                <a:alphaOff val="0"/>
                <a:tint val="98000"/>
                <a:lumMod val="114000"/>
              </a:schemeClr>
            </a:gs>
            <a:gs pos="100000">
              <a:schemeClr val="accent5">
                <a:hueOff val="812808"/>
                <a:satOff val="-6481"/>
                <a:lumOff val="-490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Future Flexibility – Because fiber networks are scalable, they can provide virtually unlimited bandwidth capacity, keeping up with consumer and technology demands now and in the future. </a:t>
          </a:r>
        </a:p>
      </dsp:txBody>
      <dsp:txXfrm>
        <a:off x="5468865" y="489973"/>
        <a:ext cx="2358981" cy="1512067"/>
      </dsp:txXfrm>
    </dsp:sp>
    <dsp:sp modelId="{8DA4CBB4-54F8-49D0-AEC0-F6DD34A65216}">
      <dsp:nvSpPr>
        <dsp:cNvPr id="0" name=""/>
        <dsp:cNvSpPr/>
      </dsp:nvSpPr>
      <dsp:spPr>
        <a:xfrm>
          <a:off x="2696328" y="2186228"/>
          <a:ext cx="2522579" cy="1675665"/>
        </a:xfrm>
        <a:prstGeom prst="roundRect">
          <a:avLst/>
        </a:prstGeom>
        <a:gradFill rotWithShape="0">
          <a:gsLst>
            <a:gs pos="0">
              <a:schemeClr val="accent5">
                <a:hueOff val="1625617"/>
                <a:satOff val="-12962"/>
                <a:lumOff val="-9803"/>
                <a:alphaOff val="0"/>
                <a:tint val="98000"/>
                <a:lumMod val="114000"/>
              </a:schemeClr>
            </a:gs>
            <a:gs pos="100000">
              <a:schemeClr val="accent5">
                <a:hueOff val="1625617"/>
                <a:satOff val="-12962"/>
                <a:lumOff val="-980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More Capacity – Fiber allows for more bandwidth capacity and can transmit immense amounts of data over an internet connection which means you’ll have the capability to connect more devices and perform more online activities simultaneously than with any other technology. </a:t>
          </a:r>
        </a:p>
      </dsp:txBody>
      <dsp:txXfrm>
        <a:off x="2778127" y="2268027"/>
        <a:ext cx="2358981" cy="1512067"/>
      </dsp:txXfrm>
    </dsp:sp>
    <dsp:sp modelId="{B6ED9E72-0426-429B-A13B-13F1FF1960C7}">
      <dsp:nvSpPr>
        <dsp:cNvPr id="0" name=""/>
        <dsp:cNvSpPr/>
      </dsp:nvSpPr>
      <dsp:spPr>
        <a:xfrm>
          <a:off x="5387066" y="2186228"/>
          <a:ext cx="2522579" cy="1675665"/>
        </a:xfrm>
        <a:prstGeom prst="round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Increased Value – Market studies have shown that fiber availability can increase home value by up to 3.1% and is a major factor in economic growth for rural communities</a:t>
          </a:r>
        </a:p>
      </dsp:txBody>
      <dsp:txXfrm>
        <a:off x="5468865" y="2268027"/>
        <a:ext cx="2358981" cy="1512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86BB1-86FE-4A1F-81FA-91067B00742A}">
      <dsp:nvSpPr>
        <dsp:cNvPr id="0" name=""/>
        <dsp:cNvSpPr/>
      </dsp:nvSpPr>
      <dsp:spPr>
        <a:xfrm>
          <a:off x="612313" y="426005"/>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13445B-88B5-4B5A-8F93-48FE5840109C}">
      <dsp:nvSpPr>
        <dsp:cNvPr id="0" name=""/>
        <dsp:cNvSpPr/>
      </dsp:nvSpPr>
      <dsp:spPr>
        <a:xfrm>
          <a:off x="117313" y="1653196"/>
          <a:ext cx="1800000" cy="15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There’s still some work to be done before we can get you connected! </a:t>
          </a:r>
        </a:p>
      </dsp:txBody>
      <dsp:txXfrm>
        <a:off x="117313" y="1653196"/>
        <a:ext cx="1800000" cy="1552500"/>
      </dsp:txXfrm>
    </dsp:sp>
    <dsp:sp modelId="{D0A59AE3-1851-457C-B159-1FE8B1FB50F1}">
      <dsp:nvSpPr>
        <dsp:cNvPr id="0" name=""/>
        <dsp:cNvSpPr/>
      </dsp:nvSpPr>
      <dsp:spPr>
        <a:xfrm>
          <a:off x="2727313" y="426005"/>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10B175-6921-4A19-A79C-AD7BEE882823}">
      <dsp:nvSpPr>
        <dsp:cNvPr id="0" name=""/>
        <dsp:cNvSpPr/>
      </dsp:nvSpPr>
      <dsp:spPr>
        <a:xfrm>
          <a:off x="2232313" y="1653196"/>
          <a:ext cx="1800000" cy="15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project is in the Permitting and Environmental Assessment phase, which is projected to conclude in Summer 2024</a:t>
          </a:r>
        </a:p>
      </dsp:txBody>
      <dsp:txXfrm>
        <a:off x="2232313" y="1653196"/>
        <a:ext cx="1800000" cy="1552500"/>
      </dsp:txXfrm>
    </dsp:sp>
    <dsp:sp modelId="{EFF0F071-ADF4-4CD4-9F0E-19A615995284}">
      <dsp:nvSpPr>
        <dsp:cNvPr id="0" name=""/>
        <dsp:cNvSpPr/>
      </dsp:nvSpPr>
      <dsp:spPr>
        <a:xfrm>
          <a:off x="4842313" y="426005"/>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EAB040-7CB8-4B50-A41A-F54D0EA588D6}">
      <dsp:nvSpPr>
        <dsp:cNvPr id="0" name=""/>
        <dsp:cNvSpPr/>
      </dsp:nvSpPr>
      <dsp:spPr>
        <a:xfrm>
          <a:off x="4347313" y="1653196"/>
          <a:ext cx="1800000" cy="15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Network construction is projected to begin in Summer 2024 and complete in early 2025</a:t>
          </a:r>
        </a:p>
      </dsp:txBody>
      <dsp:txXfrm>
        <a:off x="4347313" y="1653196"/>
        <a:ext cx="1800000" cy="1552500"/>
      </dsp:txXfrm>
    </dsp:sp>
    <dsp:sp modelId="{7D88B507-A315-4ECE-877E-24124D05A501}">
      <dsp:nvSpPr>
        <dsp:cNvPr id="0" name=""/>
        <dsp:cNvSpPr/>
      </dsp:nvSpPr>
      <dsp:spPr>
        <a:xfrm>
          <a:off x="6957313" y="426005"/>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6B42A0-75BA-40EF-B256-31ACB1820A18}">
      <dsp:nvSpPr>
        <dsp:cNvPr id="0" name=""/>
        <dsp:cNvSpPr/>
      </dsp:nvSpPr>
      <dsp:spPr>
        <a:xfrm>
          <a:off x="6462313" y="1653196"/>
          <a:ext cx="1800000" cy="15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Please remember; not all homes will be connected at the same time! Different areas might get connected first based on build plan, location to backbone fiber, proximity to the central office location, etc. </a:t>
          </a:r>
        </a:p>
      </dsp:txBody>
      <dsp:txXfrm>
        <a:off x="6462313" y="1653196"/>
        <a:ext cx="1800000" cy="1552500"/>
      </dsp:txXfrm>
    </dsp:sp>
    <dsp:sp modelId="{2216CFCA-AB86-406A-B28D-AB351560CDEB}">
      <dsp:nvSpPr>
        <dsp:cNvPr id="0" name=""/>
        <dsp:cNvSpPr/>
      </dsp:nvSpPr>
      <dsp:spPr>
        <a:xfrm>
          <a:off x="9072313" y="426005"/>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0C6584-0B02-455A-BA6C-3B05984E62A7}">
      <dsp:nvSpPr>
        <dsp:cNvPr id="0" name=""/>
        <dsp:cNvSpPr/>
      </dsp:nvSpPr>
      <dsp:spPr>
        <a:xfrm>
          <a:off x="8577313" y="1653196"/>
          <a:ext cx="1800000" cy="15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Starting in Q1 2024 we will be putting out updates at least once a quarter for the community to keep everyone updated on the status of the project and what to expect in the coming months</a:t>
          </a:r>
        </a:p>
      </dsp:txBody>
      <dsp:txXfrm>
        <a:off x="8577313" y="1653196"/>
        <a:ext cx="1800000" cy="15525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208048B-57AF-4F53-BC84-8E0A1033FBEC}" type="datetimeFigureOut">
              <a:rPr lang="en-US" smtClean="0"/>
              <a:t>4/16/2024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2959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49172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141604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8545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47346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08048B-57AF-4F53-BC84-8E0A1033FBEC}" type="datetimeFigureOut">
              <a:rPr lang="en-US" smtClean="0"/>
              <a:pPr/>
              <a:t>4/16/2024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929763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08048B-57AF-4F53-BC84-8E0A1033FBEC}" type="datetimeFigureOut">
              <a:rPr lang="en-US" smtClean="0"/>
              <a:pPr/>
              <a:t>4/16/2024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4265435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208048B-57AF-4F53-BC84-8E0A1033FBE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8035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208048B-57AF-4F53-BC84-8E0A1033FBE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9242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9331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93246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8048B-57AF-4F53-BC84-8E0A1033FBEC}"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24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8048B-57AF-4F53-BC84-8E0A1033FBEC}"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1073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8169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8048B-57AF-4F53-BC84-8E0A1033FBEC}"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23693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6923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4635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208048B-57AF-4F53-BC84-8E0A1033FBEC}" type="datetimeFigureOut">
              <a:rPr lang="en-US" smtClean="0"/>
              <a:pPr/>
              <a:t>4/16/2024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5092468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292A-EEA6-3D63-5162-338EA0C34333}"/>
              </a:ext>
            </a:extLst>
          </p:cNvPr>
          <p:cNvSpPr>
            <a:spLocks noGrp="1"/>
          </p:cNvSpPr>
          <p:nvPr>
            <p:ph type="ctrTitle"/>
          </p:nvPr>
        </p:nvSpPr>
        <p:spPr>
          <a:xfrm>
            <a:off x="457200" y="676656"/>
            <a:ext cx="3277432" cy="3063240"/>
          </a:xfrm>
        </p:spPr>
        <p:txBody>
          <a:bodyPr>
            <a:normAutofit/>
          </a:bodyPr>
          <a:lstStyle/>
          <a:p>
            <a:r>
              <a:rPr lang="en-US" dirty="0"/>
              <a:t>Lummi Nation </a:t>
            </a:r>
          </a:p>
        </p:txBody>
      </p:sp>
      <p:sp>
        <p:nvSpPr>
          <p:cNvPr id="3" name="Subtitle 2">
            <a:extLst>
              <a:ext uri="{FF2B5EF4-FFF2-40B4-BE49-F238E27FC236}">
                <a16:creationId xmlns:a16="http://schemas.microsoft.com/office/drawing/2014/main" id="{0E0B9DB4-80BC-1CF2-F8B5-4979F44B8EBF}"/>
              </a:ext>
            </a:extLst>
          </p:cNvPr>
          <p:cNvSpPr>
            <a:spLocks noGrp="1"/>
          </p:cNvSpPr>
          <p:nvPr>
            <p:ph type="subTitle" idx="1"/>
          </p:nvPr>
        </p:nvSpPr>
        <p:spPr>
          <a:xfrm>
            <a:off x="457200" y="3840481"/>
            <a:ext cx="3277432" cy="2347272"/>
          </a:xfrm>
        </p:spPr>
        <p:txBody>
          <a:bodyPr>
            <a:normAutofit/>
          </a:bodyPr>
          <a:lstStyle/>
          <a:p>
            <a:r>
              <a:rPr lang="en-US" dirty="0"/>
              <a:t>Fiber-To-The Home Broadband Project</a:t>
            </a:r>
          </a:p>
          <a:p>
            <a:endParaRPr lang="en-US" dirty="0"/>
          </a:p>
          <a:p>
            <a:r>
              <a:rPr lang="en-US" dirty="0"/>
              <a:t>Q1 update – </a:t>
            </a:r>
            <a:r>
              <a:rPr lang="en-US" dirty="0" err="1"/>
              <a:t>jan</a:t>
            </a:r>
            <a:r>
              <a:rPr lang="en-US" dirty="0"/>
              <a:t>-mar 2024</a:t>
            </a:r>
          </a:p>
        </p:txBody>
      </p:sp>
      <p:pic>
        <p:nvPicPr>
          <p:cNvPr id="4" name="Picture 3" descr="A blue and white background with white dots&#10;&#10;Description automatically generated">
            <a:extLst>
              <a:ext uri="{FF2B5EF4-FFF2-40B4-BE49-F238E27FC236}">
                <a16:creationId xmlns:a16="http://schemas.microsoft.com/office/drawing/2014/main" id="{63D69624-13C6-7B4D-B8A3-1DF11C59B5D1}"/>
              </a:ext>
            </a:extLst>
          </p:cNvPr>
          <p:cNvPicPr>
            <a:picLocks noChangeAspect="1"/>
          </p:cNvPicPr>
          <p:nvPr/>
        </p:nvPicPr>
        <p:blipFill rotWithShape="1">
          <a:blip r:embed="rId2"/>
          <a:srcRect r="9943"/>
          <a:stretch/>
        </p:blipFill>
        <p:spPr>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Tree>
    <p:extLst>
      <p:ext uri="{BB962C8B-B14F-4D97-AF65-F5344CB8AC3E}">
        <p14:creationId xmlns:p14="http://schemas.microsoft.com/office/powerpoint/2010/main" val="345414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5" name="Freeform: Shape 2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FD8763C7-C36A-CAF4-BA1E-7CED919B6C4A}"/>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Project Overview</a:t>
            </a:r>
          </a:p>
        </p:txBody>
      </p:sp>
      <p:sp>
        <p:nvSpPr>
          <p:cNvPr id="3" name="Content Placeholder 2">
            <a:extLst>
              <a:ext uri="{FF2B5EF4-FFF2-40B4-BE49-F238E27FC236}">
                <a16:creationId xmlns:a16="http://schemas.microsoft.com/office/drawing/2014/main" id="{187F4089-2624-A1AF-55CF-97238591FED5}"/>
              </a:ext>
            </a:extLst>
          </p:cNvPr>
          <p:cNvSpPr>
            <a:spLocks noGrp="1"/>
          </p:cNvSpPr>
          <p:nvPr>
            <p:ph idx="1"/>
          </p:nvPr>
        </p:nvSpPr>
        <p:spPr>
          <a:xfrm>
            <a:off x="5290076" y="437513"/>
            <a:ext cx="6363208" cy="5954325"/>
          </a:xfrm>
        </p:spPr>
        <p:txBody>
          <a:bodyPr anchor="ctr">
            <a:normAutofit/>
          </a:bodyPr>
          <a:lstStyle/>
          <a:p>
            <a:pPr>
              <a:lnSpc>
                <a:spcPct val="90000"/>
              </a:lnSpc>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Through the NTIA Tribal Broadband Connectivity Program, the Lummi Nation has been awarded $15.9M to install fiber-to-the-home for all Tribal households, businesses, and community anchor institutions. </a:t>
            </a:r>
          </a:p>
          <a:p>
            <a:pPr>
              <a:lnSpc>
                <a:spcPct val="90000"/>
              </a:lnSpc>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This includes placing over 55 miles of fiber optic cable across the Lummi Reservation to provide a minimum of 100/20mbps and up to 1 Gbps symmetrical service for a high-speed, reliable, and affordable internet connection. </a:t>
            </a:r>
          </a:p>
          <a:p>
            <a:pPr>
              <a:lnSpc>
                <a:spcPct val="90000"/>
              </a:lnSpc>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We have created an internal broadband team that has lead this effort and has contracted Bonfire Construction &amp; Engineering to complete the engineering, environmental assessment, and construction of the fiber network.</a:t>
            </a:r>
          </a:p>
          <a:p>
            <a:pPr>
              <a:lnSpc>
                <a:spcPct val="90000"/>
              </a:lnSpc>
            </a:pPr>
            <a:endParaRPr lang="en-US" sz="1900" dirty="0"/>
          </a:p>
        </p:txBody>
      </p:sp>
    </p:spTree>
    <p:extLst>
      <p:ext uri="{BB962C8B-B14F-4D97-AF65-F5344CB8AC3E}">
        <p14:creationId xmlns:p14="http://schemas.microsoft.com/office/powerpoint/2010/main" val="263448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grpSp>
      <p:sp>
        <p:nvSpPr>
          <p:cNvPr id="2" name="Title 1">
            <a:extLst>
              <a:ext uri="{FF2B5EF4-FFF2-40B4-BE49-F238E27FC236}">
                <a16:creationId xmlns:a16="http://schemas.microsoft.com/office/drawing/2014/main" id="{56962721-BF82-1B68-AF3A-47A252E9FA25}"/>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What is Broadband?</a:t>
            </a:r>
          </a:p>
        </p:txBody>
      </p:sp>
      <p:cxnSp>
        <p:nvCxnSpPr>
          <p:cNvPr id="38" name="Straight Connector 3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4D6846-92DD-0A42-72E6-A2BC17EB16BB}"/>
              </a:ext>
            </a:extLst>
          </p:cNvPr>
          <p:cNvSpPr>
            <a:spLocks noGrp="1"/>
          </p:cNvSpPr>
          <p:nvPr>
            <p:ph idx="1"/>
          </p:nvPr>
        </p:nvSpPr>
        <p:spPr>
          <a:xfrm>
            <a:off x="5041399" y="1085549"/>
            <a:ext cx="6080257" cy="4686903"/>
          </a:xfrm>
        </p:spPr>
        <p:txBody>
          <a:bodyPr anchor="ctr">
            <a:normAutofit fontScale="92500"/>
          </a:bodyPr>
          <a:lstStyle/>
          <a:p>
            <a:r>
              <a:rPr lang="en-US"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term broadband commonly refers to high-speed internet access that is always on and is faster than the traditional dial-up access or copper networks. </a:t>
            </a:r>
          </a:p>
          <a:p>
            <a:r>
              <a:rPr lang="en-US"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Broadband includes several types of high-speed transmission technologies, but Lummi is deploying the current </a:t>
            </a:r>
            <a:r>
              <a:rPr lang="en-US" sz="2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highest standard </a:t>
            </a:r>
            <a:r>
              <a:rPr lang="en-US"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technology to connect everyone on the Reservation: Fiber optics. This will be deployed through an architecture known as FTTP (Fiber To The Premise)</a:t>
            </a:r>
          </a:p>
          <a:p>
            <a:r>
              <a:rPr lang="en-US"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Fiber carries data using pulses of light through strands of fiber at the fastest speed currently availab</a:t>
            </a:r>
            <a:r>
              <a:rPr lang="en-US" sz="2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a:t>
            </a:r>
            <a:r>
              <a:rPr lang="en-US"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This assures a fast and reliable connection every time you want to use the internet!</a:t>
            </a:r>
            <a:endParaRPr lang="en-US" dirty="0">
              <a:solidFill>
                <a:schemeClr val="tx1"/>
              </a:solidFill>
            </a:endParaRPr>
          </a:p>
        </p:txBody>
      </p:sp>
    </p:spTree>
    <p:extLst>
      <p:ext uri="{BB962C8B-B14F-4D97-AF65-F5344CB8AC3E}">
        <p14:creationId xmlns:p14="http://schemas.microsoft.com/office/powerpoint/2010/main" val="15209320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1CCD-9F0F-74E6-CB40-1D3B95304C97}"/>
              </a:ext>
            </a:extLst>
          </p:cNvPr>
          <p:cNvSpPr>
            <a:spLocks noGrp="1"/>
          </p:cNvSpPr>
          <p:nvPr>
            <p:ph type="title"/>
          </p:nvPr>
        </p:nvSpPr>
        <p:spPr>
          <a:xfrm>
            <a:off x="1154954" y="973668"/>
            <a:ext cx="9700888" cy="706964"/>
          </a:xfrm>
        </p:spPr>
        <p:txBody>
          <a:bodyPr/>
          <a:lstStyle/>
          <a:p>
            <a:pPr algn="ctr"/>
            <a:r>
              <a:rPr lang="en-US" dirty="0"/>
              <a:t>Broadband Benefits for Lummi</a:t>
            </a:r>
          </a:p>
        </p:txBody>
      </p:sp>
      <p:sp>
        <p:nvSpPr>
          <p:cNvPr id="4" name="TextBox 3">
            <a:extLst>
              <a:ext uri="{FF2B5EF4-FFF2-40B4-BE49-F238E27FC236}">
                <a16:creationId xmlns:a16="http://schemas.microsoft.com/office/drawing/2014/main" id="{DE47BD79-CC0B-1EB0-AB0E-7B479BA106C4}"/>
              </a:ext>
            </a:extLst>
          </p:cNvPr>
          <p:cNvSpPr txBox="1"/>
          <p:nvPr/>
        </p:nvSpPr>
        <p:spPr>
          <a:xfrm>
            <a:off x="733647" y="2668205"/>
            <a:ext cx="5071730"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Job Opportunities</a:t>
            </a:r>
            <a:r>
              <a:rPr lang="en-US" sz="2000" dirty="0">
                <a:latin typeface="Calibri" panose="020F0502020204030204" pitchFamily="34" charset="0"/>
                <a:cs typeface="Calibri" panose="020F0502020204030204" pitchFamily="34" charset="0"/>
              </a:rPr>
              <a:t>:  Broadband projects provide local jobs – both onsite and remote</a:t>
            </a: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Online Learning</a:t>
            </a:r>
            <a:r>
              <a:rPr lang="en-US" sz="2000" dirty="0">
                <a:latin typeface="Calibri" panose="020F0502020204030204" pitchFamily="34" charset="0"/>
                <a:cs typeface="Calibri" panose="020F0502020204030204" pitchFamily="34" charset="0"/>
              </a:rPr>
              <a:t>:  Connectivity promotes training and development for students and youth</a:t>
            </a: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Virtual Telehealth Options</a:t>
            </a:r>
            <a:r>
              <a:rPr lang="en-US" sz="2000" dirty="0">
                <a:latin typeface="Calibri" panose="020F0502020204030204" pitchFamily="34" charset="0"/>
                <a:cs typeface="Calibri" panose="020F0502020204030204" pitchFamily="34" charset="0"/>
              </a:rPr>
              <a:t>:  High-speed internet makes healthcare more accessible.</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AA9B680-3B20-745D-78A5-EB6020F60B9B}"/>
              </a:ext>
            </a:extLst>
          </p:cNvPr>
          <p:cNvSpPr txBox="1"/>
          <p:nvPr/>
        </p:nvSpPr>
        <p:spPr>
          <a:xfrm>
            <a:off x="6096000" y="2668205"/>
            <a:ext cx="5578549"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Small Business Growth</a:t>
            </a:r>
            <a:r>
              <a:rPr lang="en-US" sz="2000" dirty="0">
                <a:latin typeface="Calibri" panose="020F0502020204030204" pitchFamily="34" charset="0"/>
                <a:cs typeface="Calibri" panose="020F0502020204030204" pitchFamily="34" charset="0"/>
              </a:rPr>
              <a:t>:  New economic opportunities are available to local artisans and entrepreneurs when connectivity is prioritized.</a:t>
            </a: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Expanded Network for First Responders</a:t>
            </a:r>
            <a:r>
              <a:rPr lang="en-US" sz="2000" dirty="0">
                <a:latin typeface="Calibri" panose="020F0502020204030204" pitchFamily="34" charset="0"/>
                <a:cs typeface="Calibri" panose="020F0502020204030204" pitchFamily="34" charset="0"/>
              </a:rPr>
              <a:t>:  Broadband-backed operations keep first responders alerted in real-time.</a:t>
            </a: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Community Event Support</a:t>
            </a:r>
            <a:r>
              <a:rPr lang="en-US" sz="2000" dirty="0">
                <a:latin typeface="Calibri" panose="020F0502020204030204" pitchFamily="34" charset="0"/>
                <a:cs typeface="Calibri" panose="020F0502020204030204" pitchFamily="34" charset="0"/>
              </a:rPr>
              <a:t>:  Vendor, exhibit, and visitor </a:t>
            </a:r>
            <a:r>
              <a:rPr lang="en-US" sz="2000" dirty="0" err="1">
                <a:latin typeface="Calibri" panose="020F0502020204030204" pitchFamily="34" charset="0"/>
                <a:cs typeface="Calibri" panose="020F0502020204030204" pitchFamily="34" charset="0"/>
              </a:rPr>
              <a:t>WiFi</a:t>
            </a:r>
            <a:r>
              <a:rPr lang="en-US" sz="2000" dirty="0">
                <a:latin typeface="Calibri" panose="020F0502020204030204" pitchFamily="34" charset="0"/>
                <a:cs typeface="Calibri" panose="020F0502020204030204" pitchFamily="34" charset="0"/>
              </a:rPr>
              <a:t> access can reimagine local events and celebrations.</a:t>
            </a:r>
          </a:p>
        </p:txBody>
      </p:sp>
    </p:spTree>
    <p:extLst>
      <p:ext uri="{BB962C8B-B14F-4D97-AF65-F5344CB8AC3E}">
        <p14:creationId xmlns:p14="http://schemas.microsoft.com/office/powerpoint/2010/main" val="373428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79D9907D-EE43-C2A0-2198-C61A3B1A2691}"/>
              </a:ext>
            </a:extLst>
          </p:cNvPr>
          <p:cNvSpPr>
            <a:spLocks noGrp="1"/>
          </p:cNvSpPr>
          <p:nvPr>
            <p:ph type="title"/>
          </p:nvPr>
        </p:nvSpPr>
        <p:spPr>
          <a:xfrm>
            <a:off x="967791" y="1449324"/>
            <a:ext cx="2621734" cy="4391640"/>
          </a:xfrm>
        </p:spPr>
        <p:txBody>
          <a:bodyPr anchor="t">
            <a:normAutofit/>
          </a:bodyPr>
          <a:lstStyle/>
          <a:p>
            <a:r>
              <a:rPr lang="en-US" sz="2800" dirty="0">
                <a:solidFill>
                  <a:schemeClr val="tx1"/>
                </a:solidFill>
              </a:rPr>
              <a:t>What Does It Mean For The Community?</a:t>
            </a:r>
            <a:br>
              <a:rPr lang="en-US" sz="2800" dirty="0">
                <a:solidFill>
                  <a:schemeClr val="tx1"/>
                </a:solidFill>
              </a:rPr>
            </a:br>
            <a:br>
              <a:rPr lang="en-US" sz="2800" dirty="0">
                <a:solidFill>
                  <a:schemeClr val="tx1"/>
                </a:solidFill>
              </a:rPr>
            </a:br>
            <a:r>
              <a:rPr lang="en-US" sz="2800" dirty="0">
                <a:solidFill>
                  <a:schemeClr val="tx1"/>
                </a:solidFill>
              </a:rPr>
              <a:t>A Community Strategy for the Future</a:t>
            </a:r>
          </a:p>
        </p:txBody>
      </p:sp>
      <p:sp>
        <p:nvSpPr>
          <p:cNvPr id="36" name="Rectangle 35">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2FB0FB3-61D2-D5CE-BCD7-436FB615DD0A}"/>
              </a:ext>
            </a:extLst>
          </p:cNvPr>
          <p:cNvSpPr>
            <a:spLocks noGrp="1"/>
          </p:cNvSpPr>
          <p:nvPr>
            <p:ph idx="1"/>
          </p:nvPr>
        </p:nvSpPr>
        <p:spPr>
          <a:xfrm>
            <a:off x="4052960" y="1007454"/>
            <a:ext cx="7070652" cy="4841504"/>
          </a:xfrm>
        </p:spPr>
        <p:txBody>
          <a:bodyPr>
            <a:normAutofit/>
          </a:bodyPr>
          <a:lstStyle/>
          <a:p>
            <a:pPr marL="0" indent="0">
              <a:buNone/>
            </a:pPr>
            <a:r>
              <a:rPr lang="en-US" sz="1500" dirty="0">
                <a:solidFill>
                  <a:schemeClr val="tx1"/>
                </a:solidFill>
              </a:rPr>
              <a:t>The Lummi Community will have the opportunity to access efficient, simple-to-use broadband connectivity.</a:t>
            </a:r>
          </a:p>
          <a:p>
            <a:pPr marL="0" indent="0">
              <a:buNone/>
            </a:pPr>
            <a:r>
              <a:rPr lang="en-US" sz="1500" dirty="0">
                <a:solidFill>
                  <a:schemeClr val="tx1"/>
                </a:solidFill>
              </a:rPr>
              <a:t>As a first step, build and design your business strategy with a focus on meeting the needs of our Lummi community.  </a:t>
            </a:r>
          </a:p>
          <a:p>
            <a:pPr marL="0" indent="0">
              <a:buNone/>
            </a:pPr>
            <a:r>
              <a:rPr lang="en-US" sz="1500" dirty="0">
                <a:solidFill>
                  <a:schemeClr val="tx1"/>
                </a:solidFill>
              </a:rPr>
              <a:t>When you invest in broadband and beyond, you invest in:</a:t>
            </a:r>
          </a:p>
          <a:p>
            <a:pPr>
              <a:lnSpc>
                <a:spcPct val="90000"/>
              </a:lnSpc>
            </a:pPr>
            <a:r>
              <a:rPr lang="en-US" sz="1500" b="1" dirty="0">
                <a:solidFill>
                  <a:schemeClr val="tx1"/>
                </a:solidFill>
              </a:rPr>
              <a:t>A Safe and Prosperous Community – </a:t>
            </a:r>
            <a:r>
              <a:rPr lang="en-US" sz="1500" dirty="0">
                <a:solidFill>
                  <a:schemeClr val="tx1"/>
                </a:solidFill>
              </a:rPr>
              <a:t>You want more than just fast internet, you want to protect your community.</a:t>
            </a:r>
            <a:endParaRPr lang="en-US" sz="1500" b="1" dirty="0">
              <a:solidFill>
                <a:schemeClr val="tx1"/>
              </a:solidFill>
            </a:endParaRPr>
          </a:p>
          <a:p>
            <a:pPr>
              <a:lnSpc>
                <a:spcPct val="90000"/>
              </a:lnSpc>
            </a:pPr>
            <a:r>
              <a:rPr lang="en-US" sz="1500" b="1" dirty="0">
                <a:solidFill>
                  <a:schemeClr val="tx1"/>
                </a:solidFill>
              </a:rPr>
              <a:t>A Thriving Workforce – </a:t>
            </a:r>
            <a:r>
              <a:rPr lang="en-US" sz="1500" dirty="0">
                <a:solidFill>
                  <a:schemeClr val="tx1"/>
                </a:solidFill>
              </a:rPr>
              <a:t>You want to provide your community with career opportunities to learn and grow.  You also want to provide more access to job and educational opportunities.</a:t>
            </a:r>
          </a:p>
          <a:p>
            <a:pPr>
              <a:lnSpc>
                <a:spcPct val="90000"/>
              </a:lnSpc>
            </a:pPr>
            <a:r>
              <a:rPr lang="en-US" sz="1500" b="1" dirty="0">
                <a:solidFill>
                  <a:schemeClr val="tx1"/>
                </a:solidFill>
              </a:rPr>
              <a:t>A Sustainable Business – </a:t>
            </a:r>
            <a:r>
              <a:rPr lang="en-US" sz="1500" dirty="0">
                <a:solidFill>
                  <a:schemeClr val="tx1"/>
                </a:solidFill>
              </a:rPr>
              <a:t>You want to build a simple, automated network that’s affordable and easy to use.  This ensures your community is set up for success long into the future.</a:t>
            </a:r>
            <a:endParaRPr lang="en-US" sz="1500" b="1" dirty="0">
              <a:solidFill>
                <a:schemeClr val="tx1"/>
              </a:solidFill>
            </a:endParaRPr>
          </a:p>
          <a:p>
            <a:pPr>
              <a:lnSpc>
                <a:spcPct val="90000"/>
              </a:lnSpc>
            </a:pPr>
            <a:endParaRPr lang="en-US" sz="1500" dirty="0">
              <a:solidFill>
                <a:schemeClr val="tx1"/>
              </a:solidFill>
            </a:endParaRPr>
          </a:p>
          <a:p>
            <a:pPr marL="0" indent="0" algn="ctr">
              <a:lnSpc>
                <a:spcPct val="90000"/>
              </a:lnSpc>
              <a:buNone/>
            </a:pPr>
            <a:r>
              <a:rPr lang="en-US" sz="1500" dirty="0">
                <a:solidFill>
                  <a:schemeClr val="tx1"/>
                </a:solidFill>
              </a:rPr>
              <a:t>INVESTING IN BROADBAND IS </a:t>
            </a:r>
          </a:p>
          <a:p>
            <a:pPr marL="0" indent="0" algn="ctr">
              <a:lnSpc>
                <a:spcPct val="90000"/>
              </a:lnSpc>
              <a:buNone/>
            </a:pPr>
            <a:r>
              <a:rPr lang="en-US" sz="1500" dirty="0">
                <a:solidFill>
                  <a:schemeClr val="tx1"/>
                </a:solidFill>
              </a:rPr>
              <a:t>AN INVESTMENT IN YOUR ENTIRE COMMUNITY.</a:t>
            </a:r>
          </a:p>
        </p:txBody>
      </p:sp>
    </p:spTree>
    <p:extLst>
      <p:ext uri="{BB962C8B-B14F-4D97-AF65-F5344CB8AC3E}">
        <p14:creationId xmlns:p14="http://schemas.microsoft.com/office/powerpoint/2010/main" val="11942195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F985-05E1-27DE-7628-3B277FB35217}"/>
              </a:ext>
            </a:extLst>
          </p:cNvPr>
          <p:cNvSpPr>
            <a:spLocks noGrp="1"/>
          </p:cNvSpPr>
          <p:nvPr>
            <p:ph type="title"/>
          </p:nvPr>
        </p:nvSpPr>
        <p:spPr/>
        <p:txBody>
          <a:bodyPr/>
          <a:lstStyle/>
          <a:p>
            <a:r>
              <a:rPr lang="en-US" dirty="0"/>
              <a:t>How Does It Work?</a:t>
            </a:r>
          </a:p>
        </p:txBody>
      </p:sp>
      <p:pic>
        <p:nvPicPr>
          <p:cNvPr id="4" name="Content Placeholder 3" descr="Diagram&#10;&#10;Description automatically generated">
            <a:extLst>
              <a:ext uri="{FF2B5EF4-FFF2-40B4-BE49-F238E27FC236}">
                <a16:creationId xmlns:a16="http://schemas.microsoft.com/office/drawing/2014/main" id="{3A975642-4F95-CD59-D690-83F68A9496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4338" y="2394408"/>
            <a:ext cx="9398523" cy="4182440"/>
          </a:xfrm>
          <a:prstGeom prst="rect">
            <a:avLst/>
          </a:prstGeom>
          <a:noFill/>
          <a:ln>
            <a:noFill/>
          </a:ln>
        </p:spPr>
      </p:pic>
    </p:spTree>
    <p:extLst>
      <p:ext uri="{BB962C8B-B14F-4D97-AF65-F5344CB8AC3E}">
        <p14:creationId xmlns:p14="http://schemas.microsoft.com/office/powerpoint/2010/main" val="247576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0698CA62-74E8-816A-5F5D-4E782EF1DAAC}"/>
              </a:ext>
            </a:extLst>
          </p:cNvPr>
          <p:cNvSpPr>
            <a:spLocks noGrp="1"/>
          </p:cNvSpPr>
          <p:nvPr>
            <p:ph type="title"/>
          </p:nvPr>
        </p:nvSpPr>
        <p:spPr>
          <a:xfrm>
            <a:off x="1154954" y="973668"/>
            <a:ext cx="8761413" cy="706964"/>
          </a:xfrm>
        </p:spPr>
        <p:txBody>
          <a:bodyPr>
            <a:normAutofit/>
          </a:bodyPr>
          <a:lstStyle/>
          <a:p>
            <a:r>
              <a:rPr lang="en-US">
                <a:solidFill>
                  <a:srgbClr val="FFFFFF"/>
                </a:solidFill>
              </a:rPr>
              <a:t>Benefits Of Fiber Internet</a:t>
            </a:r>
          </a:p>
        </p:txBody>
      </p:sp>
      <p:sp>
        <p:nvSpPr>
          <p:cNvPr id="45" name="Rectangle 4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7" name="Content Placeholder 2">
            <a:extLst>
              <a:ext uri="{FF2B5EF4-FFF2-40B4-BE49-F238E27FC236}">
                <a16:creationId xmlns:a16="http://schemas.microsoft.com/office/drawing/2014/main" id="{877BF0F9-8E94-70D1-C2AA-4079044D3BB4}"/>
              </a:ext>
            </a:extLst>
          </p:cNvPr>
          <p:cNvGraphicFramePr>
            <a:graphicFrameLocks noGrp="1"/>
          </p:cNvGraphicFramePr>
          <p:nvPr>
            <p:ph idx="1"/>
            <p:extLst>
              <p:ext uri="{D42A27DB-BD31-4B8C-83A1-F6EECF244321}">
                <p14:modId xmlns:p14="http://schemas.microsoft.com/office/powerpoint/2010/main" val="3781400888"/>
              </p:ext>
            </p:extLst>
          </p:nvPr>
        </p:nvGraphicFramePr>
        <p:xfrm>
          <a:off x="802888" y="1839818"/>
          <a:ext cx="10593658" cy="4296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19170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FC186EF8-D5EF-4414-8070-CE95B6D4A1B1}"/>
              </a:ext>
            </a:extLst>
          </p:cNvPr>
          <p:cNvSpPr>
            <a:spLocks noGrp="1"/>
          </p:cNvSpPr>
          <p:nvPr>
            <p:ph type="title"/>
          </p:nvPr>
        </p:nvSpPr>
        <p:spPr>
          <a:xfrm>
            <a:off x="1154954" y="973668"/>
            <a:ext cx="8761413" cy="706964"/>
          </a:xfrm>
        </p:spPr>
        <p:txBody>
          <a:bodyPr>
            <a:normAutofit/>
          </a:bodyPr>
          <a:lstStyle/>
          <a:p>
            <a:r>
              <a:rPr lang="en-US">
                <a:solidFill>
                  <a:srgbClr val="FFFFFF"/>
                </a:solidFill>
              </a:rPr>
              <a:t>Project Timeline</a:t>
            </a:r>
          </a:p>
        </p:txBody>
      </p:sp>
      <p:sp>
        <p:nvSpPr>
          <p:cNvPr id="52" name="Rectangle 51">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4" name="Content Placeholder 2">
            <a:extLst>
              <a:ext uri="{FF2B5EF4-FFF2-40B4-BE49-F238E27FC236}">
                <a16:creationId xmlns:a16="http://schemas.microsoft.com/office/drawing/2014/main" id="{285323A2-6E84-186C-B813-A30C7A729503}"/>
              </a:ext>
            </a:extLst>
          </p:cNvPr>
          <p:cNvGraphicFramePr>
            <a:graphicFrameLocks noGrp="1"/>
          </p:cNvGraphicFramePr>
          <p:nvPr>
            <p:ph idx="1"/>
            <p:extLst>
              <p:ext uri="{D42A27DB-BD31-4B8C-83A1-F6EECF244321}">
                <p14:modId xmlns:p14="http://schemas.microsoft.com/office/powerpoint/2010/main" val="3449088296"/>
              </p:ext>
            </p:extLst>
          </p:nvPr>
        </p:nvGraphicFramePr>
        <p:xfrm>
          <a:off x="838899" y="2115082"/>
          <a:ext cx="10494627" cy="363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92637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1612</TotalTime>
  <Words>748</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 Boardroom</vt:lpstr>
      <vt:lpstr>Lummi Nation </vt:lpstr>
      <vt:lpstr>Project Overview</vt:lpstr>
      <vt:lpstr>What is Broadband?</vt:lpstr>
      <vt:lpstr>Broadband Benefits for Lummi</vt:lpstr>
      <vt:lpstr>What Does It Mean For The Community?  A Community Strategy for the Future</vt:lpstr>
      <vt:lpstr>How Does It Work?</vt:lpstr>
      <vt:lpstr>Benefits Of Fiber Internet</vt:lpstr>
      <vt:lpstr>Project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Lummi Nation</dc:title>
  <dc:creator>Kiale Staveland</dc:creator>
  <cp:lastModifiedBy>Teresa N. Taylor</cp:lastModifiedBy>
  <cp:revision>14</cp:revision>
  <cp:lastPrinted>2023-10-03T15:22:35Z</cp:lastPrinted>
  <dcterms:created xsi:type="dcterms:W3CDTF">2023-10-02T15:52:54Z</dcterms:created>
  <dcterms:modified xsi:type="dcterms:W3CDTF">2024-04-16T20:54:56Z</dcterms:modified>
</cp:coreProperties>
</file>