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5" r:id="rId5"/>
    <p:sldId id="287" r:id="rId6"/>
    <p:sldId id="273" r:id="rId7"/>
    <p:sldId id="277" r:id="rId8"/>
    <p:sldId id="274" r:id="rId9"/>
    <p:sldId id="275" r:id="rId10"/>
    <p:sldId id="257" r:id="rId11"/>
    <p:sldId id="260" r:id="rId12"/>
    <p:sldId id="259" r:id="rId13"/>
    <p:sldId id="286" r:id="rId14"/>
    <p:sldId id="266" r:id="rId15"/>
    <p:sldId id="278" r:id="rId16"/>
    <p:sldId id="284" r:id="rId17"/>
    <p:sldId id="281" r:id="rId18"/>
    <p:sldId id="28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116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46E28E-DD0F-4588-9B72-7D700646CDDF}" type="datetimeFigureOut">
              <a:rPr lang="en-US" smtClean="0"/>
              <a:pPr/>
              <a:t>5/12/2017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895B6-39A9-494A-BDDD-91F7019EEEFF}" type="slidenum">
              <a:rPr lang="en-US" smtClean="0"/>
              <a:pPr/>
              <a:t>‹#›</a:t>
            </a:fld>
            <a:endParaRPr lang="en-US"/>
          </a:p>
        </p:txBody>
      </p:sp>
    </p:spTree>
  </p:cSld>
  <p:clrMapOvr>
    <a:masterClrMapping/>
  </p:clrMapOvr>
  <p:transition spd="slow" advTm="2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46E28E-DD0F-4588-9B72-7D700646CDDF}" type="datetimeFigureOut">
              <a:rPr lang="en-US" smtClean="0"/>
              <a:pPr/>
              <a:t>5/12/2017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895B6-39A9-494A-BDDD-91F7019EEEFF}" type="slidenum">
              <a:rPr lang="en-US" smtClean="0"/>
              <a:pPr/>
              <a:t>‹#›</a:t>
            </a:fld>
            <a:endParaRPr lang="en-US"/>
          </a:p>
        </p:txBody>
      </p:sp>
    </p:spTree>
  </p:cSld>
  <p:clrMapOvr>
    <a:masterClrMapping/>
  </p:clrMapOvr>
  <p:transition spd="slow" advTm="2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46E28E-DD0F-4588-9B72-7D700646CDDF}" type="datetimeFigureOut">
              <a:rPr lang="en-US" smtClean="0"/>
              <a:pPr/>
              <a:t>5/12/2017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895B6-39A9-494A-BDDD-91F7019EEEFF}" type="slidenum">
              <a:rPr lang="en-US" smtClean="0"/>
              <a:pPr/>
              <a:t>‹#›</a:t>
            </a:fld>
            <a:endParaRPr lang="en-US"/>
          </a:p>
        </p:txBody>
      </p:sp>
    </p:spTree>
  </p:cSld>
  <p:clrMapOvr>
    <a:masterClrMapping/>
  </p:clrMapOvr>
  <p:transition spd="slow" advTm="2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46E28E-DD0F-4588-9B72-7D700646CDDF}" type="datetimeFigureOut">
              <a:rPr lang="en-US" smtClean="0"/>
              <a:pPr/>
              <a:t>5/12/2017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895B6-39A9-494A-BDDD-91F7019EEEFF}" type="slidenum">
              <a:rPr lang="en-US" smtClean="0"/>
              <a:pPr/>
              <a:t>‹#›</a:t>
            </a:fld>
            <a:endParaRPr lang="en-US"/>
          </a:p>
        </p:txBody>
      </p:sp>
    </p:spTree>
  </p:cSld>
  <p:clrMapOvr>
    <a:masterClrMapping/>
  </p:clrMapOvr>
  <p:transition spd="slow" advTm="2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46E28E-DD0F-4588-9B72-7D700646CDDF}" type="datetimeFigureOut">
              <a:rPr lang="en-US" smtClean="0"/>
              <a:pPr/>
              <a:t>5/12/2017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895B6-39A9-494A-BDDD-91F7019EEEFF}" type="slidenum">
              <a:rPr lang="en-US" smtClean="0"/>
              <a:pPr/>
              <a:t>‹#›</a:t>
            </a:fld>
            <a:endParaRPr lang="en-US"/>
          </a:p>
        </p:txBody>
      </p:sp>
    </p:spTree>
  </p:cSld>
  <p:clrMapOvr>
    <a:masterClrMapping/>
  </p:clrMapOvr>
  <p:transition spd="slow"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46E28E-DD0F-4588-9B72-7D700646CDDF}" type="datetimeFigureOut">
              <a:rPr lang="en-US" smtClean="0"/>
              <a:pPr/>
              <a:t>5/12/2017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895B6-39A9-494A-BDDD-91F7019EEEFF}" type="slidenum">
              <a:rPr lang="en-US" smtClean="0"/>
              <a:pPr/>
              <a:t>‹#›</a:t>
            </a:fld>
            <a:endParaRPr lang="en-US"/>
          </a:p>
        </p:txBody>
      </p:sp>
    </p:spTree>
  </p:cSld>
  <p:clrMapOvr>
    <a:masterClrMapping/>
  </p:clrMapOvr>
  <p:transition spd="slow" advTm="2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46E28E-DD0F-4588-9B72-7D700646CDDF}" type="datetimeFigureOut">
              <a:rPr lang="en-US" smtClean="0"/>
              <a:pPr/>
              <a:t>5/12/2017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6895B6-39A9-494A-BDDD-91F7019EEEFF}" type="slidenum">
              <a:rPr lang="en-US" smtClean="0"/>
              <a:pPr/>
              <a:t>‹#›</a:t>
            </a:fld>
            <a:endParaRPr lang="en-US"/>
          </a:p>
        </p:txBody>
      </p:sp>
    </p:spTree>
  </p:cSld>
  <p:clrMapOvr>
    <a:masterClrMapping/>
  </p:clrMapOvr>
  <p:transition spd="slow"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46E28E-DD0F-4588-9B72-7D700646CDDF}" type="datetimeFigureOut">
              <a:rPr lang="en-US" smtClean="0"/>
              <a:pPr/>
              <a:t>5/12/2017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6895B6-39A9-494A-BDDD-91F7019EEEFF}" type="slidenum">
              <a:rPr lang="en-US" smtClean="0"/>
              <a:pPr/>
              <a:t>‹#›</a:t>
            </a:fld>
            <a:endParaRPr lang="en-US"/>
          </a:p>
        </p:txBody>
      </p:sp>
    </p:spTree>
  </p:cSld>
  <p:clrMapOvr>
    <a:masterClrMapping/>
  </p:clrMapOvr>
  <p:transition spd="slow"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6E28E-DD0F-4588-9B72-7D700646CDDF}" type="datetimeFigureOut">
              <a:rPr lang="en-US" smtClean="0"/>
              <a:pPr/>
              <a:t>5/12/2017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6895B6-39A9-494A-BDDD-91F7019EEEFF}" type="slidenum">
              <a:rPr lang="en-US" smtClean="0"/>
              <a:pPr/>
              <a:t>‹#›</a:t>
            </a:fld>
            <a:endParaRPr lang="en-US"/>
          </a:p>
        </p:txBody>
      </p:sp>
    </p:spTree>
  </p:cSld>
  <p:clrMapOvr>
    <a:masterClrMapping/>
  </p:clrMapOvr>
  <p:transition spd="slow" advTm="2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46E28E-DD0F-4588-9B72-7D700646CDDF}" type="datetimeFigureOut">
              <a:rPr lang="en-US" smtClean="0"/>
              <a:pPr/>
              <a:t>5/12/2017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895B6-39A9-494A-BDDD-91F7019EEEFF}" type="slidenum">
              <a:rPr lang="en-US" smtClean="0"/>
              <a:pPr/>
              <a:t>‹#›</a:t>
            </a:fld>
            <a:endParaRPr lang="en-US"/>
          </a:p>
        </p:txBody>
      </p:sp>
    </p:spTree>
  </p:cSld>
  <p:clrMapOvr>
    <a:masterClrMapping/>
  </p:clrMapOvr>
  <p:transition spd="slow" advTm="2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46E28E-DD0F-4588-9B72-7D700646CDDF}" type="datetimeFigureOut">
              <a:rPr lang="en-US" smtClean="0"/>
              <a:pPr/>
              <a:t>5/12/2017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895B6-39A9-494A-BDDD-91F7019EEEFF}" type="slidenum">
              <a:rPr lang="en-US" smtClean="0"/>
              <a:pPr/>
              <a:t>‹#›</a:t>
            </a:fld>
            <a:endParaRPr lang="en-US"/>
          </a:p>
        </p:txBody>
      </p:sp>
    </p:spTree>
  </p:cSld>
  <p:clrMapOvr>
    <a:masterClrMapping/>
  </p:clrMapOvr>
  <p:transition spd="slow" advTm="2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6E28E-DD0F-4588-9B72-7D700646CDDF}" type="datetimeFigureOut">
              <a:rPr lang="en-US" smtClean="0"/>
              <a:pPr/>
              <a:t>5/12/2017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895B6-39A9-494A-BDDD-91F7019EEEF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20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C:\Users\karak\Desktop\gomni.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742950"/>
            <a:ext cx="8001000" cy="5200650"/>
          </a:xfrm>
        </p:spPr>
        <p:txBody>
          <a:bodyPr>
            <a:normAutofit fontScale="90000"/>
          </a:bodyPr>
          <a:lstStyle/>
          <a:p>
            <a:r>
              <a:rPr lang="en-US" dirty="0" smtClean="0"/>
              <a:t>The Professional Accomplishments of</a:t>
            </a:r>
            <a:br>
              <a:rPr lang="en-US" dirty="0" smtClean="0"/>
            </a:br>
            <a:r>
              <a:rPr lang="en-US" dirty="0" smtClean="0"/>
              <a:t>Jeremy R. Freimund, </a:t>
            </a:r>
            <a:r>
              <a:rPr lang="en-US" dirty="0" err="1" smtClean="0"/>
              <a:t>P.H.</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sz="1000" dirty="0" smtClean="0"/>
              <a:t/>
            </a:r>
            <a:br>
              <a:rPr lang="en-US" sz="1000" dirty="0" smtClean="0"/>
            </a:br>
            <a:r>
              <a:rPr lang="en-US" sz="1000" dirty="0"/>
              <a:t/>
            </a:r>
            <a:br>
              <a:rPr lang="en-US" sz="1000" dirty="0"/>
            </a:br>
            <a:r>
              <a:rPr lang="en-US" sz="1000" dirty="0" smtClean="0"/>
              <a:t/>
            </a:r>
            <a:br>
              <a:rPr lang="en-US" sz="1000" dirty="0" smtClean="0"/>
            </a:br>
            <a:r>
              <a:rPr lang="en-US" dirty="0"/>
              <a:t/>
            </a:r>
            <a:br>
              <a:rPr lang="en-US" dirty="0"/>
            </a:br>
            <a:r>
              <a:rPr lang="en-US" sz="3100" dirty="0" smtClean="0"/>
              <a:t>A Partial Account from His Tenure with the </a:t>
            </a:r>
            <a:br>
              <a:rPr lang="en-US" sz="3100" dirty="0" smtClean="0"/>
            </a:br>
            <a:r>
              <a:rPr lang="en-US" sz="3100" dirty="0" smtClean="0"/>
              <a:t>Lummi Natural Resources Department (1996-2017)</a:t>
            </a:r>
            <a:endParaRPr lang="en-US" dirty="0"/>
          </a:p>
        </p:txBody>
      </p:sp>
      <p:pic>
        <p:nvPicPr>
          <p:cNvPr id="1026" name="Picture 2" descr="G:\Natural Resources\Public\WaterResourcesDivision\Photos\Jeremy Freimund\Spill Photos\IMG_1291.jpg"/>
          <p:cNvPicPr>
            <a:picLocks noChangeAspect="1" noChangeArrowheads="1"/>
          </p:cNvPicPr>
          <p:nvPr/>
        </p:nvPicPr>
        <p:blipFill>
          <a:blip r:embed="rId3" cstate="print"/>
          <a:srcRect l="4687" t="35417" r="60938"/>
          <a:stretch>
            <a:fillRect/>
          </a:stretch>
        </p:blipFill>
        <p:spPr bwMode="auto">
          <a:xfrm>
            <a:off x="3200400" y="1600200"/>
            <a:ext cx="2595716" cy="3657600"/>
          </a:xfrm>
          <a:prstGeom prst="rect">
            <a:avLst/>
          </a:prstGeom>
          <a:noFill/>
          <a:ln>
            <a:solidFill>
              <a:schemeClr val="tx1"/>
            </a:solidFill>
          </a:ln>
        </p:spPr>
      </p:pic>
      <p:pic>
        <p:nvPicPr>
          <p:cNvPr id="5" name="gomni.mp3">
            <a:hlinkClick r:id="" action="ppaction://media"/>
          </p:cNvPr>
          <p:cNvPicPr>
            <a:picLocks noRot="1" noChangeAspect="1"/>
          </p:cNvPicPr>
          <p:nvPr>
            <a:audioFile r:link="rId1"/>
          </p:nvPr>
        </p:nvPicPr>
        <p:blipFill>
          <a:blip r:embed="rId4" cstate="print"/>
          <a:stretch>
            <a:fillRect/>
          </a:stretch>
        </p:blipFill>
        <p:spPr>
          <a:xfrm>
            <a:off x="8610600" y="6400800"/>
            <a:ext cx="304800" cy="304800"/>
          </a:xfrm>
          <a:prstGeom prst="rect">
            <a:avLst/>
          </a:prstGeom>
        </p:spPr>
      </p:pic>
    </p:spTree>
  </p:cSld>
  <p:clrMapOvr>
    <a:masterClrMapping/>
  </p:clrMapOvr>
  <p:transition spd="slow" advTm="15000"/>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numSld="2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Natural Resources\Public\WaterResourcesDivision\Photos\Jeremy Freimund\Anometer Tower 002.JPG"/>
          <p:cNvPicPr>
            <a:picLocks noChangeAspect="1" noChangeArrowheads="1"/>
          </p:cNvPicPr>
          <p:nvPr/>
        </p:nvPicPr>
        <p:blipFill>
          <a:blip r:embed="rId2" cstate="print"/>
          <a:srcRect t="13846"/>
          <a:stretch>
            <a:fillRect/>
          </a:stretch>
        </p:blipFill>
        <p:spPr bwMode="auto">
          <a:xfrm>
            <a:off x="457200" y="1600200"/>
            <a:ext cx="3714750" cy="4267200"/>
          </a:xfrm>
          <a:prstGeom prst="rect">
            <a:avLst/>
          </a:prstGeom>
          <a:noFill/>
          <a:ln>
            <a:solidFill>
              <a:schemeClr val="tx1"/>
            </a:solidFill>
          </a:ln>
        </p:spPr>
      </p:pic>
      <p:sp>
        <p:nvSpPr>
          <p:cNvPr id="4" name="TextBox 3"/>
          <p:cNvSpPr txBox="1"/>
          <p:nvPr/>
        </p:nvSpPr>
        <p:spPr>
          <a:xfrm>
            <a:off x="381000" y="228600"/>
            <a:ext cx="8382000" cy="1323439"/>
          </a:xfrm>
          <a:prstGeom prst="rect">
            <a:avLst/>
          </a:prstGeom>
          <a:noFill/>
        </p:spPr>
        <p:txBody>
          <a:bodyPr wrap="square" rtlCol="0">
            <a:spAutoFit/>
          </a:bodyPr>
          <a:lstStyle/>
          <a:p>
            <a:pPr lvl="0"/>
            <a:r>
              <a:rPr lang="en-US" sz="2000" dirty="0" smtClean="0"/>
              <a:t>He obtained a grant from the U.S. Department of Energy and oversaw the Lummi Indian Reservation Wind Energy Feasibility Assessment Project to determine if and at what cost wind energy development on the Reservation could help achieve the tribal goal of energy self-sufficiency.</a:t>
            </a:r>
            <a:endParaRPr lang="en-US" sz="2000" dirty="0"/>
          </a:p>
        </p:txBody>
      </p:sp>
      <p:sp>
        <p:nvSpPr>
          <p:cNvPr id="5" name="TextBox 4"/>
          <p:cNvSpPr txBox="1"/>
          <p:nvPr/>
        </p:nvSpPr>
        <p:spPr>
          <a:xfrm>
            <a:off x="4419600" y="5305961"/>
            <a:ext cx="4876800" cy="1323439"/>
          </a:xfrm>
          <a:prstGeom prst="rect">
            <a:avLst/>
          </a:prstGeom>
          <a:noFill/>
        </p:spPr>
        <p:txBody>
          <a:bodyPr wrap="square" rtlCol="0">
            <a:spAutoFit/>
          </a:bodyPr>
          <a:lstStyle/>
          <a:p>
            <a:pPr lvl="0"/>
            <a:r>
              <a:rPr lang="en-US" sz="2000" dirty="0" smtClean="0"/>
              <a:t>He also oversaw the development of the Lummi Nation Strategic Energy Plan and the Lummi Nation Climate Change Mitigation and Adaptation Plan.</a:t>
            </a:r>
            <a:endParaRPr lang="en-US" sz="2000" dirty="0"/>
          </a:p>
        </p:txBody>
      </p:sp>
      <p:sp>
        <p:nvSpPr>
          <p:cNvPr id="6" name="Rectangle 5"/>
          <p:cNvSpPr/>
          <p:nvPr/>
        </p:nvSpPr>
        <p:spPr>
          <a:xfrm>
            <a:off x="457200" y="5867400"/>
            <a:ext cx="2996654" cy="400110"/>
          </a:xfrm>
          <a:prstGeom prst="rect">
            <a:avLst/>
          </a:prstGeom>
        </p:spPr>
        <p:txBody>
          <a:bodyPr wrap="none">
            <a:spAutoFit/>
          </a:bodyPr>
          <a:lstStyle/>
          <a:p>
            <a:r>
              <a:rPr lang="en-US" sz="2000" dirty="0" smtClean="0">
                <a:latin typeface="+mj-lt"/>
              </a:rPr>
              <a:t>Anemometer Tower (2010)</a:t>
            </a:r>
            <a:endParaRPr lang="en-US" sz="2000" dirty="0">
              <a:latin typeface="+mj-lt"/>
            </a:endParaRPr>
          </a:p>
        </p:txBody>
      </p:sp>
      <p:pic>
        <p:nvPicPr>
          <p:cNvPr id="6146" name="Picture 2" descr="G:\Natural Resources\Public\WaterResourcesDivision\Photos\Jeremy Freimund\wind turbine.jpg"/>
          <p:cNvPicPr>
            <a:picLocks noChangeAspect="1" noChangeArrowheads="1"/>
          </p:cNvPicPr>
          <p:nvPr/>
        </p:nvPicPr>
        <p:blipFill>
          <a:blip r:embed="rId3" cstate="print"/>
          <a:srcRect t="19449"/>
          <a:stretch>
            <a:fillRect/>
          </a:stretch>
        </p:blipFill>
        <p:spPr bwMode="auto">
          <a:xfrm>
            <a:off x="4800600" y="1600200"/>
            <a:ext cx="2819399" cy="3028242"/>
          </a:xfrm>
          <a:prstGeom prst="rect">
            <a:avLst/>
          </a:prstGeom>
          <a:noFill/>
          <a:ln>
            <a:solidFill>
              <a:schemeClr val="tx1"/>
            </a:solidFill>
          </a:ln>
        </p:spPr>
      </p:pic>
      <p:sp>
        <p:nvSpPr>
          <p:cNvPr id="7" name="Rectangle 6"/>
          <p:cNvSpPr/>
          <p:nvPr/>
        </p:nvSpPr>
        <p:spPr>
          <a:xfrm>
            <a:off x="4800600" y="4648200"/>
            <a:ext cx="2581989" cy="400110"/>
          </a:xfrm>
          <a:prstGeom prst="rect">
            <a:avLst/>
          </a:prstGeom>
        </p:spPr>
        <p:txBody>
          <a:bodyPr wrap="none">
            <a:spAutoFit/>
          </a:bodyPr>
          <a:lstStyle/>
          <a:p>
            <a:r>
              <a:rPr lang="en-US" sz="2000" dirty="0" smtClean="0">
                <a:latin typeface="+mj-lt"/>
              </a:rPr>
              <a:t>Wind Farm Tour (2011)</a:t>
            </a:r>
            <a:endParaRPr lang="en-US" sz="2000" dirty="0">
              <a:latin typeface="+mj-lt"/>
            </a:endParaRPr>
          </a:p>
        </p:txBody>
      </p:sp>
    </p:spTree>
  </p:cSld>
  <p:clrMapOvr>
    <a:masterClrMapping/>
  </p:clrMapOvr>
  <p:transition spd="slow" advTm="3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28600"/>
            <a:ext cx="8382000" cy="1015663"/>
          </a:xfrm>
          <a:prstGeom prst="rect">
            <a:avLst/>
          </a:prstGeom>
          <a:noFill/>
        </p:spPr>
        <p:txBody>
          <a:bodyPr wrap="square" rtlCol="0">
            <a:spAutoFit/>
          </a:bodyPr>
          <a:lstStyle/>
          <a:p>
            <a:r>
              <a:rPr lang="en-US" sz="2000" dirty="0" smtClean="0"/>
              <a:t>He oversaw the development and implementation of the Lummi Nation Wetland and Habitat Bank – the first tribally-owned and operated commercial wetland mitigation bank in the United States. </a:t>
            </a:r>
            <a:endParaRPr lang="en-US" sz="2000" dirty="0"/>
          </a:p>
        </p:txBody>
      </p:sp>
      <p:pic>
        <p:nvPicPr>
          <p:cNvPr id="1026" name="Picture 2" descr="G:\Natural Resources\Public\WaterResourcesDivision\Photos\Jeremy Freimund\DSCN0162.jpg"/>
          <p:cNvPicPr>
            <a:picLocks noChangeAspect="1" noChangeArrowheads="1"/>
          </p:cNvPicPr>
          <p:nvPr/>
        </p:nvPicPr>
        <p:blipFill>
          <a:blip r:embed="rId2" cstate="print"/>
          <a:srcRect t="30000"/>
          <a:stretch>
            <a:fillRect/>
          </a:stretch>
        </p:blipFill>
        <p:spPr bwMode="auto">
          <a:xfrm>
            <a:off x="3962400" y="3733800"/>
            <a:ext cx="3048000" cy="2844800"/>
          </a:xfrm>
          <a:prstGeom prst="rect">
            <a:avLst/>
          </a:prstGeom>
          <a:noFill/>
          <a:ln>
            <a:solidFill>
              <a:schemeClr val="tx1"/>
            </a:solidFill>
          </a:ln>
        </p:spPr>
      </p:pic>
      <p:pic>
        <p:nvPicPr>
          <p:cNvPr id="6" name="Picture 2"/>
          <p:cNvPicPr>
            <a:picLocks noChangeAspect="1" noChangeArrowheads="1"/>
          </p:cNvPicPr>
          <p:nvPr/>
        </p:nvPicPr>
        <p:blipFill>
          <a:blip r:embed="rId3" cstate="print"/>
          <a:srcRect/>
          <a:stretch>
            <a:fillRect/>
          </a:stretch>
        </p:blipFill>
        <p:spPr bwMode="auto">
          <a:xfrm>
            <a:off x="381000" y="1382179"/>
            <a:ext cx="3352800" cy="4332821"/>
          </a:xfrm>
          <a:prstGeom prst="rect">
            <a:avLst/>
          </a:prstGeom>
          <a:noFill/>
          <a:ln w="9525" algn="in">
            <a:noFill/>
            <a:miter lim="800000"/>
            <a:headEnd/>
            <a:tailEnd/>
          </a:ln>
          <a:effectLst/>
        </p:spPr>
      </p:pic>
      <p:sp>
        <p:nvSpPr>
          <p:cNvPr id="8" name="TextBox 7"/>
          <p:cNvSpPr txBox="1"/>
          <p:nvPr/>
        </p:nvSpPr>
        <p:spPr>
          <a:xfrm>
            <a:off x="228600" y="5715000"/>
            <a:ext cx="3733800" cy="400110"/>
          </a:xfrm>
          <a:prstGeom prst="rect">
            <a:avLst/>
          </a:prstGeom>
          <a:noFill/>
        </p:spPr>
        <p:txBody>
          <a:bodyPr wrap="square" rtlCol="0">
            <a:spAutoFit/>
          </a:bodyPr>
          <a:lstStyle/>
          <a:p>
            <a:r>
              <a:rPr lang="en-US" sz="2000" dirty="0" smtClean="0">
                <a:latin typeface="+mj-lt"/>
              </a:rPr>
              <a:t>Map of the Mitigation Bank Sites</a:t>
            </a:r>
          </a:p>
        </p:txBody>
      </p:sp>
      <p:pic>
        <p:nvPicPr>
          <p:cNvPr id="5122" name="Picture 2" descr="G:\Natural Resources\Public\WaterResourcesDivision\Photos\Jeremy Freimund\Wetland Habitat Mitigation Bank.jpg"/>
          <p:cNvPicPr>
            <a:picLocks noChangeAspect="1" noChangeArrowheads="1"/>
          </p:cNvPicPr>
          <p:nvPr/>
        </p:nvPicPr>
        <p:blipFill>
          <a:blip r:embed="rId4" cstate="print"/>
          <a:srcRect/>
          <a:stretch>
            <a:fillRect/>
          </a:stretch>
        </p:blipFill>
        <p:spPr bwMode="auto">
          <a:xfrm>
            <a:off x="4724400" y="1295400"/>
            <a:ext cx="4191000" cy="3143250"/>
          </a:xfrm>
          <a:prstGeom prst="rect">
            <a:avLst/>
          </a:prstGeom>
          <a:noFill/>
          <a:ln>
            <a:solidFill>
              <a:schemeClr val="tx1"/>
            </a:solidFill>
          </a:ln>
        </p:spPr>
      </p:pic>
      <p:sp>
        <p:nvSpPr>
          <p:cNvPr id="9" name="TextBox 8"/>
          <p:cNvSpPr txBox="1"/>
          <p:nvPr/>
        </p:nvSpPr>
        <p:spPr>
          <a:xfrm>
            <a:off x="7086600" y="4495800"/>
            <a:ext cx="2057400" cy="707886"/>
          </a:xfrm>
          <a:prstGeom prst="rect">
            <a:avLst/>
          </a:prstGeom>
          <a:noFill/>
        </p:spPr>
        <p:txBody>
          <a:bodyPr wrap="square" rtlCol="0">
            <a:spAutoFit/>
          </a:bodyPr>
          <a:lstStyle/>
          <a:p>
            <a:r>
              <a:rPr lang="en-US" sz="2000" dirty="0" smtClean="0">
                <a:latin typeface="+mj-lt"/>
              </a:rPr>
              <a:t>Nooksack Delta Site (2009)</a:t>
            </a:r>
          </a:p>
        </p:txBody>
      </p:sp>
    </p:spTree>
  </p:cSld>
  <p:clrMapOvr>
    <a:masterClrMapping/>
  </p:clrMapOvr>
  <p:transition spd="slow" advTm="2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Natural Resources\Public\WaterResourcesDivision\Photos\Jeremy Freimund\NCAI 2014 (3).jpg"/>
          <p:cNvPicPr>
            <a:picLocks noChangeAspect="1" noChangeArrowheads="1"/>
          </p:cNvPicPr>
          <p:nvPr/>
        </p:nvPicPr>
        <p:blipFill>
          <a:blip r:embed="rId2" cstate="print"/>
          <a:srcRect/>
          <a:stretch>
            <a:fillRect/>
          </a:stretch>
        </p:blipFill>
        <p:spPr bwMode="auto">
          <a:xfrm>
            <a:off x="330200" y="1809750"/>
            <a:ext cx="5613400" cy="4210050"/>
          </a:xfrm>
          <a:prstGeom prst="rect">
            <a:avLst/>
          </a:prstGeom>
          <a:noFill/>
          <a:ln>
            <a:solidFill>
              <a:schemeClr val="tx1"/>
            </a:solidFill>
          </a:ln>
        </p:spPr>
      </p:pic>
      <p:pic>
        <p:nvPicPr>
          <p:cNvPr id="4099" name="Picture 3" descr="G:\Natural Resources\Public\WaterResourcesDivision\Photos\Jeremy Freimund\NCAI 2014 (1).jpg"/>
          <p:cNvPicPr>
            <a:picLocks noChangeAspect="1" noChangeArrowheads="1"/>
          </p:cNvPicPr>
          <p:nvPr/>
        </p:nvPicPr>
        <p:blipFill>
          <a:blip r:embed="rId3" cstate="print"/>
          <a:srcRect/>
          <a:stretch>
            <a:fillRect/>
          </a:stretch>
        </p:blipFill>
        <p:spPr bwMode="auto">
          <a:xfrm>
            <a:off x="4572000" y="3352800"/>
            <a:ext cx="4343400" cy="3257550"/>
          </a:xfrm>
          <a:prstGeom prst="rect">
            <a:avLst/>
          </a:prstGeom>
          <a:noFill/>
          <a:ln>
            <a:solidFill>
              <a:schemeClr val="tx1"/>
            </a:solidFill>
          </a:ln>
        </p:spPr>
      </p:pic>
      <p:sp>
        <p:nvSpPr>
          <p:cNvPr id="5" name="TextBox 4"/>
          <p:cNvSpPr txBox="1"/>
          <p:nvPr/>
        </p:nvSpPr>
        <p:spPr>
          <a:xfrm>
            <a:off x="381000" y="228600"/>
            <a:ext cx="8382000" cy="1323439"/>
          </a:xfrm>
          <a:prstGeom prst="rect">
            <a:avLst/>
          </a:prstGeom>
          <a:noFill/>
        </p:spPr>
        <p:txBody>
          <a:bodyPr wrap="square" rtlCol="0">
            <a:spAutoFit/>
          </a:bodyPr>
          <a:lstStyle/>
          <a:p>
            <a:r>
              <a:rPr lang="en-US" sz="2000" dirty="0" smtClean="0"/>
              <a:t>The mitigation bank was recognized by The Harvard Project on American Indian Economic Development as a finalist for its Honoring Nations award because of the project’s impact in showing that self-governance plays a crucial role in building and sustaining strong, healthy Indian Nations. </a:t>
            </a:r>
            <a:endParaRPr lang="en-US" sz="2000" dirty="0"/>
          </a:p>
        </p:txBody>
      </p:sp>
      <p:sp>
        <p:nvSpPr>
          <p:cNvPr id="6" name="TextBox 5"/>
          <p:cNvSpPr txBox="1"/>
          <p:nvPr/>
        </p:nvSpPr>
        <p:spPr>
          <a:xfrm>
            <a:off x="304800" y="6019800"/>
            <a:ext cx="4267200" cy="707886"/>
          </a:xfrm>
          <a:prstGeom prst="rect">
            <a:avLst/>
          </a:prstGeom>
          <a:noFill/>
        </p:spPr>
        <p:txBody>
          <a:bodyPr wrap="square" rtlCol="0">
            <a:spAutoFit/>
          </a:bodyPr>
          <a:lstStyle/>
          <a:p>
            <a:r>
              <a:rPr lang="en-US" sz="2000" dirty="0" smtClean="0">
                <a:latin typeface="+mj-lt"/>
              </a:rPr>
              <a:t>National Congress of American Indians (2014)</a:t>
            </a:r>
          </a:p>
        </p:txBody>
      </p:sp>
    </p:spTree>
  </p:cSld>
  <p:clrMapOvr>
    <a:masterClrMapping/>
  </p:clrMapOvr>
  <p:transition spd="slow" advTm="2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hool"/>
          <p:cNvPicPr>
            <a:picLocks noChangeAspect="1" noChangeArrowheads="1"/>
          </p:cNvPicPr>
          <p:nvPr/>
        </p:nvPicPr>
        <p:blipFill>
          <a:blip r:embed="rId2" cstate="print"/>
          <a:srcRect/>
          <a:stretch>
            <a:fillRect/>
          </a:stretch>
        </p:blipFill>
        <p:spPr bwMode="auto">
          <a:xfrm>
            <a:off x="304800" y="1371600"/>
            <a:ext cx="5181600" cy="3887274"/>
          </a:xfrm>
          <a:prstGeom prst="rect">
            <a:avLst/>
          </a:prstGeom>
          <a:noFill/>
          <a:ln w="9525">
            <a:solidFill>
              <a:schemeClr val="tx1"/>
            </a:solidFill>
            <a:miter lim="800000"/>
            <a:headEnd/>
            <a:tailEnd/>
          </a:ln>
        </p:spPr>
      </p:pic>
      <p:pic>
        <p:nvPicPr>
          <p:cNvPr id="7169" name="Picture 1" descr="G:\Natural Resources\Public\WaterResourcesDivision\Photos\Hotel Pics\P1010001.JPG"/>
          <p:cNvPicPr>
            <a:picLocks noChangeAspect="1" noChangeArrowheads="1"/>
          </p:cNvPicPr>
          <p:nvPr/>
        </p:nvPicPr>
        <p:blipFill>
          <a:blip r:embed="rId3" cstate="print"/>
          <a:srcRect l="3614"/>
          <a:stretch>
            <a:fillRect/>
          </a:stretch>
        </p:blipFill>
        <p:spPr bwMode="auto">
          <a:xfrm>
            <a:off x="4191000" y="2895600"/>
            <a:ext cx="4495800" cy="3498294"/>
          </a:xfrm>
          <a:prstGeom prst="rect">
            <a:avLst/>
          </a:prstGeom>
          <a:noFill/>
          <a:ln>
            <a:solidFill>
              <a:schemeClr val="tx1"/>
            </a:solidFill>
          </a:ln>
        </p:spPr>
      </p:pic>
      <p:sp>
        <p:nvSpPr>
          <p:cNvPr id="4" name="TextBox 3"/>
          <p:cNvSpPr txBox="1"/>
          <p:nvPr/>
        </p:nvSpPr>
        <p:spPr>
          <a:xfrm>
            <a:off x="381000" y="228600"/>
            <a:ext cx="8382000" cy="1015663"/>
          </a:xfrm>
          <a:prstGeom prst="rect">
            <a:avLst/>
          </a:prstGeom>
          <a:noFill/>
        </p:spPr>
        <p:txBody>
          <a:bodyPr wrap="square" rtlCol="0">
            <a:spAutoFit/>
          </a:bodyPr>
          <a:lstStyle/>
          <a:p>
            <a:r>
              <a:rPr lang="en-US" sz="2000" dirty="0" smtClean="0"/>
              <a:t>He lead the development and review of the countless projects and permits – including the Environmental Assessments for the Lummi Nation School and the Silver Reef Hotel, Casino &amp; Spa.</a:t>
            </a:r>
            <a:endParaRPr lang="en-US" sz="2000" dirty="0"/>
          </a:p>
        </p:txBody>
      </p:sp>
    </p:spTree>
  </p:cSld>
  <p:clrMapOvr>
    <a:masterClrMapping/>
  </p:clrMapOvr>
  <p:transition spd="slow" advTm="2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G:\Natural Resources\Public\WaterResourcesDivision\Photos\Jeremy Freimund\LNNR Data Landfill\WA DC July 2008 (14).jpg"/>
          <p:cNvPicPr>
            <a:picLocks noChangeAspect="1" noChangeArrowheads="1"/>
          </p:cNvPicPr>
          <p:nvPr/>
        </p:nvPicPr>
        <p:blipFill>
          <a:blip r:embed="rId2" cstate="print"/>
          <a:srcRect/>
          <a:stretch>
            <a:fillRect/>
          </a:stretch>
        </p:blipFill>
        <p:spPr bwMode="auto">
          <a:xfrm>
            <a:off x="381000" y="990600"/>
            <a:ext cx="3429000" cy="4572000"/>
          </a:xfrm>
          <a:prstGeom prst="rect">
            <a:avLst/>
          </a:prstGeom>
          <a:noFill/>
          <a:ln>
            <a:solidFill>
              <a:schemeClr val="tx1"/>
            </a:solidFill>
          </a:ln>
        </p:spPr>
      </p:pic>
      <p:sp>
        <p:nvSpPr>
          <p:cNvPr id="4" name="TextBox 3"/>
          <p:cNvSpPr txBox="1"/>
          <p:nvPr/>
        </p:nvSpPr>
        <p:spPr>
          <a:xfrm>
            <a:off x="381000" y="228600"/>
            <a:ext cx="8382000" cy="707886"/>
          </a:xfrm>
          <a:prstGeom prst="rect">
            <a:avLst/>
          </a:prstGeom>
          <a:noFill/>
        </p:spPr>
        <p:txBody>
          <a:bodyPr wrap="square" rtlCol="0">
            <a:spAutoFit/>
          </a:bodyPr>
          <a:lstStyle/>
          <a:p>
            <a:r>
              <a:rPr lang="en-US" sz="2000" dirty="0" smtClean="0"/>
              <a:t>He worked tirelessly to provide technical support for the Lummi Nation's government-to-government relations with the United States. </a:t>
            </a:r>
            <a:endParaRPr lang="en-US" sz="2000" dirty="0"/>
          </a:p>
        </p:txBody>
      </p:sp>
      <p:pic>
        <p:nvPicPr>
          <p:cNvPr id="11271" name="Picture 7" descr="G:\Natural Resources\Public\WaterResourcesDivision\Photos\Jeremy Freimund\Washington DC 2011 (9).JPG"/>
          <p:cNvPicPr>
            <a:picLocks noChangeAspect="1" noChangeArrowheads="1"/>
          </p:cNvPicPr>
          <p:nvPr/>
        </p:nvPicPr>
        <p:blipFill>
          <a:blip r:embed="rId3" cstate="print"/>
          <a:srcRect t="13333" b="13333"/>
          <a:stretch>
            <a:fillRect/>
          </a:stretch>
        </p:blipFill>
        <p:spPr bwMode="auto">
          <a:xfrm>
            <a:off x="4343400" y="4114800"/>
            <a:ext cx="4572000" cy="2514600"/>
          </a:xfrm>
          <a:prstGeom prst="rect">
            <a:avLst/>
          </a:prstGeom>
          <a:noFill/>
          <a:ln>
            <a:solidFill>
              <a:schemeClr val="tx1"/>
            </a:solidFill>
          </a:ln>
        </p:spPr>
      </p:pic>
      <p:pic>
        <p:nvPicPr>
          <p:cNvPr id="11270" name="Picture 6" descr="G:\Natural Resources\Public\WaterResourcesDivision\Photos\Jeremy Freimund\Washington DC 2011 (6).JPG"/>
          <p:cNvPicPr>
            <a:picLocks noChangeAspect="1" noChangeArrowheads="1"/>
          </p:cNvPicPr>
          <p:nvPr/>
        </p:nvPicPr>
        <p:blipFill>
          <a:blip r:embed="rId4" cstate="print"/>
          <a:srcRect b="13333"/>
          <a:stretch>
            <a:fillRect/>
          </a:stretch>
        </p:blipFill>
        <p:spPr bwMode="auto">
          <a:xfrm>
            <a:off x="4343400" y="990600"/>
            <a:ext cx="4572000" cy="2971800"/>
          </a:xfrm>
          <a:prstGeom prst="rect">
            <a:avLst/>
          </a:prstGeom>
          <a:noFill/>
          <a:ln>
            <a:solidFill>
              <a:schemeClr val="tx1"/>
            </a:solidFill>
          </a:ln>
        </p:spPr>
      </p:pic>
      <p:sp>
        <p:nvSpPr>
          <p:cNvPr id="6" name="TextBox 5"/>
          <p:cNvSpPr txBox="1"/>
          <p:nvPr/>
        </p:nvSpPr>
        <p:spPr>
          <a:xfrm>
            <a:off x="304800" y="5562600"/>
            <a:ext cx="4267200" cy="1200329"/>
          </a:xfrm>
          <a:prstGeom prst="rect">
            <a:avLst/>
          </a:prstGeom>
          <a:noFill/>
        </p:spPr>
        <p:txBody>
          <a:bodyPr wrap="square" rtlCol="0">
            <a:spAutoFit/>
          </a:bodyPr>
          <a:lstStyle/>
          <a:p>
            <a:r>
              <a:rPr lang="en-US" sz="2000" dirty="0" smtClean="0">
                <a:latin typeface="+mj-lt"/>
              </a:rPr>
              <a:t>Washington D.C. (2008)</a:t>
            </a:r>
          </a:p>
          <a:p>
            <a:r>
              <a:rPr lang="en-US" sz="1600" dirty="0" smtClean="0">
                <a:latin typeface="+mj-lt"/>
              </a:rPr>
              <a:t>With Senator Maria Cantwell (2011 [top])</a:t>
            </a:r>
          </a:p>
          <a:p>
            <a:r>
              <a:rPr lang="en-US" sz="1600" dirty="0" smtClean="0">
                <a:latin typeface="+mj-lt"/>
              </a:rPr>
              <a:t>With Representative Jay Inslee (2011 [bottom])</a:t>
            </a:r>
          </a:p>
          <a:p>
            <a:endParaRPr lang="en-US" sz="2000" dirty="0" smtClean="0">
              <a:latin typeface="+mj-lt"/>
            </a:endParaRPr>
          </a:p>
        </p:txBody>
      </p:sp>
    </p:spTree>
  </p:cSld>
  <p:clrMapOvr>
    <a:masterClrMapping/>
  </p:clrMapOvr>
  <p:transition spd="slow" advTm="2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382000" cy="1323439"/>
          </a:xfrm>
          <a:prstGeom prst="rect">
            <a:avLst/>
          </a:prstGeom>
          <a:noFill/>
        </p:spPr>
        <p:txBody>
          <a:bodyPr wrap="square" rtlCol="0">
            <a:spAutoFit/>
          </a:bodyPr>
          <a:lstStyle/>
          <a:p>
            <a:r>
              <a:rPr lang="en-US" sz="2000" dirty="0" smtClean="0"/>
              <a:t>He was one of the lead technical support staff in several significant treaty rights related negotiations and/or litigation, including the Lummi Peninsula Groundwater Settlement, the Sandy Point tidelands trespass litigation, and the Shellfish Consent Decree.</a:t>
            </a:r>
            <a:endParaRPr lang="en-US" sz="2000" dirty="0"/>
          </a:p>
        </p:txBody>
      </p:sp>
      <p:pic>
        <p:nvPicPr>
          <p:cNvPr id="2050" name="Picture 2" descr="G:\Natural Resources\Public\WaterResourcesDivision\Photos\Jeremy Freimund\GC Meeting 2012 003.jpg"/>
          <p:cNvPicPr>
            <a:picLocks noChangeAspect="1" noChangeArrowheads="1"/>
          </p:cNvPicPr>
          <p:nvPr/>
        </p:nvPicPr>
        <p:blipFill>
          <a:blip r:embed="rId2" cstate="print"/>
          <a:srcRect/>
          <a:stretch>
            <a:fillRect/>
          </a:stretch>
        </p:blipFill>
        <p:spPr bwMode="auto">
          <a:xfrm>
            <a:off x="304800" y="1600200"/>
            <a:ext cx="4775200" cy="3581400"/>
          </a:xfrm>
          <a:prstGeom prst="rect">
            <a:avLst/>
          </a:prstGeom>
          <a:noFill/>
          <a:ln>
            <a:solidFill>
              <a:schemeClr val="tx1"/>
            </a:solidFill>
          </a:ln>
        </p:spPr>
      </p:pic>
      <p:sp>
        <p:nvSpPr>
          <p:cNvPr id="5" name="TextBox 4"/>
          <p:cNvSpPr txBox="1"/>
          <p:nvPr/>
        </p:nvSpPr>
        <p:spPr>
          <a:xfrm>
            <a:off x="304800" y="5181600"/>
            <a:ext cx="3505200" cy="400110"/>
          </a:xfrm>
          <a:prstGeom prst="rect">
            <a:avLst/>
          </a:prstGeom>
          <a:noFill/>
        </p:spPr>
        <p:txBody>
          <a:bodyPr wrap="square" rtlCol="0">
            <a:spAutoFit/>
          </a:bodyPr>
          <a:lstStyle/>
          <a:p>
            <a:r>
              <a:rPr lang="en-US" sz="2000" dirty="0" smtClean="0">
                <a:latin typeface="+mj-lt"/>
              </a:rPr>
              <a:t>General Council Meeting (2012)</a:t>
            </a:r>
          </a:p>
        </p:txBody>
      </p:sp>
      <p:sp>
        <p:nvSpPr>
          <p:cNvPr id="6" name="TextBox 5"/>
          <p:cNvSpPr txBox="1"/>
          <p:nvPr/>
        </p:nvSpPr>
        <p:spPr>
          <a:xfrm>
            <a:off x="990600" y="6229290"/>
            <a:ext cx="4495800" cy="400110"/>
          </a:xfrm>
          <a:prstGeom prst="rect">
            <a:avLst/>
          </a:prstGeom>
          <a:noFill/>
        </p:spPr>
        <p:txBody>
          <a:bodyPr wrap="square" rtlCol="0">
            <a:spAutoFit/>
          </a:bodyPr>
          <a:lstStyle/>
          <a:p>
            <a:r>
              <a:rPr lang="en-US" sz="2000" dirty="0" smtClean="0">
                <a:latin typeface="+mj-lt"/>
              </a:rPr>
              <a:t>Tidelands Trespass Rock Removal (2015)</a:t>
            </a:r>
          </a:p>
        </p:txBody>
      </p:sp>
      <p:pic>
        <p:nvPicPr>
          <p:cNvPr id="2" name="Picture 2" descr="G:\Natural Resources\Public\WaterResourcesDivision\Photos\Jeremy Freimund\Tidelands Trespass Rock Removal 2015 (2).JPG"/>
          <p:cNvPicPr>
            <a:picLocks noChangeAspect="1" noChangeArrowheads="1"/>
          </p:cNvPicPr>
          <p:nvPr/>
        </p:nvPicPr>
        <p:blipFill>
          <a:blip r:embed="rId3" cstate="print"/>
          <a:srcRect/>
          <a:stretch>
            <a:fillRect/>
          </a:stretch>
        </p:blipFill>
        <p:spPr bwMode="auto">
          <a:xfrm>
            <a:off x="6096157" y="1390650"/>
            <a:ext cx="2743043" cy="3657600"/>
          </a:xfrm>
          <a:prstGeom prst="rect">
            <a:avLst/>
          </a:prstGeom>
          <a:noFill/>
          <a:ln>
            <a:solidFill>
              <a:schemeClr val="tx1"/>
            </a:solidFill>
          </a:ln>
        </p:spPr>
      </p:pic>
      <p:pic>
        <p:nvPicPr>
          <p:cNvPr id="2051" name="Picture 3" descr="G:\Natural Resources\Public\WaterResourcesDivision\Photos\Jeremy Freimund\Tidelands Trespass Rock Removal 2015 (3).jpg"/>
          <p:cNvPicPr>
            <a:picLocks noChangeAspect="1" noChangeArrowheads="1"/>
          </p:cNvPicPr>
          <p:nvPr/>
        </p:nvPicPr>
        <p:blipFill>
          <a:blip r:embed="rId4" cstate="print"/>
          <a:srcRect/>
          <a:stretch>
            <a:fillRect/>
          </a:stretch>
        </p:blipFill>
        <p:spPr bwMode="auto">
          <a:xfrm>
            <a:off x="5257957" y="4743450"/>
            <a:ext cx="3352800" cy="1885950"/>
          </a:xfrm>
          <a:prstGeom prst="rect">
            <a:avLst/>
          </a:prstGeom>
          <a:noFill/>
          <a:ln>
            <a:solidFill>
              <a:schemeClr val="tx1"/>
            </a:solidFill>
          </a:ln>
        </p:spPr>
      </p:pic>
    </p:spTree>
  </p:cSld>
  <p:clrMapOvr>
    <a:masterClrMapping/>
  </p:clrMapOvr>
  <p:transition spd="slow" advTm="2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Natural Resources\Public\WaterResourcesDivision\Photos\Jeremy Freimund\20131220_133147.jpg"/>
          <p:cNvPicPr>
            <a:picLocks noChangeAspect="1" noChangeArrowheads="1"/>
          </p:cNvPicPr>
          <p:nvPr/>
        </p:nvPicPr>
        <p:blipFill>
          <a:blip r:embed="rId2" cstate="print"/>
          <a:srcRect/>
          <a:stretch>
            <a:fillRect/>
          </a:stretch>
        </p:blipFill>
        <p:spPr bwMode="auto">
          <a:xfrm>
            <a:off x="533400" y="1276290"/>
            <a:ext cx="8128000" cy="4572000"/>
          </a:xfrm>
          <a:prstGeom prst="rect">
            <a:avLst/>
          </a:prstGeom>
          <a:noFill/>
          <a:ln>
            <a:solidFill>
              <a:schemeClr val="tx1"/>
            </a:solidFill>
          </a:ln>
        </p:spPr>
      </p:pic>
      <p:sp>
        <p:nvSpPr>
          <p:cNvPr id="4" name="TextBox 3"/>
          <p:cNvSpPr txBox="1"/>
          <p:nvPr/>
        </p:nvSpPr>
        <p:spPr>
          <a:xfrm>
            <a:off x="381000" y="228600"/>
            <a:ext cx="8382000" cy="707886"/>
          </a:xfrm>
          <a:prstGeom prst="rect">
            <a:avLst/>
          </a:prstGeom>
          <a:noFill/>
        </p:spPr>
        <p:txBody>
          <a:bodyPr wrap="square" rtlCol="0">
            <a:spAutoFit/>
          </a:bodyPr>
          <a:lstStyle/>
          <a:p>
            <a:r>
              <a:rPr lang="en-US" sz="2000" dirty="0" smtClean="0"/>
              <a:t>He often set the standard – and he brought out the best in those around him by holding them to high standards.</a:t>
            </a:r>
            <a:endParaRPr lang="en-US" sz="2000" dirty="0"/>
          </a:p>
        </p:txBody>
      </p:sp>
      <p:sp>
        <p:nvSpPr>
          <p:cNvPr id="5" name="TextBox 4"/>
          <p:cNvSpPr txBox="1"/>
          <p:nvPr/>
        </p:nvSpPr>
        <p:spPr>
          <a:xfrm>
            <a:off x="533400" y="5924490"/>
            <a:ext cx="3505200" cy="400110"/>
          </a:xfrm>
          <a:prstGeom prst="rect">
            <a:avLst/>
          </a:prstGeom>
          <a:noFill/>
        </p:spPr>
        <p:txBody>
          <a:bodyPr wrap="square" rtlCol="0">
            <a:spAutoFit/>
          </a:bodyPr>
          <a:lstStyle/>
          <a:p>
            <a:r>
              <a:rPr lang="en-US" sz="2000" dirty="0" smtClean="0">
                <a:latin typeface="+mj-lt"/>
              </a:rPr>
              <a:t>LNR Employee Awards (2013)</a:t>
            </a:r>
          </a:p>
        </p:txBody>
      </p:sp>
    </p:spTree>
  </p:cSld>
  <p:clrMapOvr>
    <a:masterClrMapping/>
  </p:clrMapOvr>
  <p:transition spd="slow" advTm="2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28600"/>
            <a:ext cx="8382000" cy="1631216"/>
          </a:xfrm>
          <a:prstGeom prst="rect">
            <a:avLst/>
          </a:prstGeom>
          <a:noFill/>
        </p:spPr>
        <p:txBody>
          <a:bodyPr wrap="square" rtlCol="0">
            <a:spAutoFit/>
          </a:bodyPr>
          <a:lstStyle/>
          <a:p>
            <a:r>
              <a:rPr lang="en-US" sz="2000" dirty="0" smtClean="0"/>
              <a:t>He was the consummate professional and brought a resounding level of scientific expertise and institutional knowledge to all he did at the Lummi Natural Resources Department – but he was a great leader, team member, and friend because he approached work, and life, with a level of integrity, loyalty, and kindness that we should all aspire to.  He will be dearly missed.</a:t>
            </a:r>
            <a:endParaRPr lang="en-US" sz="2000" dirty="0"/>
          </a:p>
        </p:txBody>
      </p:sp>
      <p:pic>
        <p:nvPicPr>
          <p:cNvPr id="4" name="Picture 2" descr="G:\Natural Resources\Public\WaterResourcesDivision\Photos\Jeremy Freimund\IMG_0041.JPG"/>
          <p:cNvPicPr>
            <a:picLocks noChangeAspect="1" noChangeArrowheads="1"/>
          </p:cNvPicPr>
          <p:nvPr/>
        </p:nvPicPr>
        <p:blipFill>
          <a:blip r:embed="rId2" cstate="print"/>
          <a:srcRect/>
          <a:stretch>
            <a:fillRect/>
          </a:stretch>
        </p:blipFill>
        <p:spPr bwMode="auto">
          <a:xfrm>
            <a:off x="2743200" y="1955800"/>
            <a:ext cx="3505200" cy="4673600"/>
          </a:xfrm>
          <a:prstGeom prst="rect">
            <a:avLst/>
          </a:prstGeom>
          <a:noFill/>
          <a:ln>
            <a:solidFill>
              <a:schemeClr val="tx1"/>
            </a:solidFill>
          </a:ln>
        </p:spPr>
      </p:pic>
    </p:spTree>
  </p:cSld>
  <p:clrMapOvr>
    <a:masterClrMapping/>
  </p:clrMapOvr>
  <p:transition spd="slow" advTm="2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Natural Resources\Public\WaterResourcesDivision\Photos\Jeremy Freimund\Spill Photos\IMG_1291.jpg"/>
          <p:cNvPicPr>
            <a:picLocks noChangeAspect="1" noChangeArrowheads="1"/>
          </p:cNvPicPr>
          <p:nvPr/>
        </p:nvPicPr>
        <p:blipFill>
          <a:blip r:embed="rId2" cstate="print"/>
          <a:srcRect l="4687" t="35417" r="60938"/>
          <a:stretch>
            <a:fillRect/>
          </a:stretch>
        </p:blipFill>
        <p:spPr bwMode="auto">
          <a:xfrm>
            <a:off x="3048000" y="1063336"/>
            <a:ext cx="2976716" cy="4194464"/>
          </a:xfrm>
          <a:prstGeom prst="rect">
            <a:avLst/>
          </a:prstGeom>
          <a:noFill/>
          <a:ln>
            <a:solidFill>
              <a:schemeClr val="tx1"/>
            </a:solidFill>
          </a:ln>
        </p:spPr>
      </p:pic>
      <p:sp>
        <p:nvSpPr>
          <p:cNvPr id="6" name="TextBox 5"/>
          <p:cNvSpPr txBox="1"/>
          <p:nvPr/>
        </p:nvSpPr>
        <p:spPr>
          <a:xfrm>
            <a:off x="381000" y="228600"/>
            <a:ext cx="8382000" cy="7109639"/>
          </a:xfrm>
          <a:prstGeom prst="rect">
            <a:avLst/>
          </a:prstGeom>
          <a:noFill/>
        </p:spPr>
        <p:txBody>
          <a:bodyPr wrap="square" rtlCol="0">
            <a:spAutoFit/>
          </a:bodyPr>
          <a:lstStyle/>
          <a:p>
            <a:pPr algn="ctr"/>
            <a:r>
              <a:rPr lang="en-US" sz="4000" dirty="0" smtClean="0"/>
              <a:t>Jeremy R. Freimund, </a:t>
            </a:r>
            <a:r>
              <a:rPr lang="en-US" sz="4000" dirty="0" err="1" smtClean="0"/>
              <a:t>P.H.</a:t>
            </a:r>
            <a:endParaRPr lang="en-US" sz="4000" dirty="0" smtClean="0"/>
          </a:p>
          <a:p>
            <a:pPr algn="ctr"/>
            <a:endParaRPr lang="en-US" sz="4000" dirty="0" smtClean="0"/>
          </a:p>
          <a:p>
            <a:pPr algn="ctr"/>
            <a:endParaRPr lang="en-US" sz="4000" dirty="0" smtClean="0"/>
          </a:p>
          <a:p>
            <a:pPr algn="ctr"/>
            <a:endParaRPr lang="en-US" sz="4000" dirty="0" smtClean="0"/>
          </a:p>
          <a:p>
            <a:pPr algn="ctr"/>
            <a:endParaRPr lang="en-US" sz="4000" dirty="0" smtClean="0"/>
          </a:p>
          <a:p>
            <a:pPr algn="ctr"/>
            <a:endParaRPr lang="en-US" sz="4000" dirty="0" smtClean="0"/>
          </a:p>
          <a:p>
            <a:pPr algn="ctr"/>
            <a:endParaRPr lang="en-US" sz="4000" dirty="0" smtClean="0"/>
          </a:p>
          <a:p>
            <a:pPr algn="ctr"/>
            <a:endParaRPr lang="en-US" sz="4000" dirty="0" smtClean="0"/>
          </a:p>
          <a:p>
            <a:pPr algn="ctr"/>
            <a:endParaRPr lang="en-US" sz="2000" dirty="0" smtClean="0"/>
          </a:p>
          <a:p>
            <a:pPr algn="ctr"/>
            <a:r>
              <a:rPr lang="en-US" sz="3200" dirty="0" smtClean="0"/>
              <a:t>Sunrise: October 4, 1961</a:t>
            </a:r>
          </a:p>
          <a:p>
            <a:pPr algn="ctr"/>
            <a:r>
              <a:rPr lang="en-US" sz="3200" dirty="0" smtClean="0"/>
              <a:t>Sunset: May 5, 2017</a:t>
            </a:r>
          </a:p>
          <a:p>
            <a:pPr algn="ctr"/>
            <a:endParaRPr lang="en-US" sz="4000" dirty="0"/>
          </a:p>
        </p:txBody>
      </p:sp>
    </p:spTree>
  </p:cSld>
  <p:clrMapOvr>
    <a:masterClrMapping/>
  </p:clrMapOvr>
  <p:transition spd="slow" advTm="12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382000" cy="1323439"/>
          </a:xfrm>
          <a:prstGeom prst="rect">
            <a:avLst/>
          </a:prstGeom>
          <a:noFill/>
        </p:spPr>
        <p:txBody>
          <a:bodyPr wrap="square" rtlCol="0">
            <a:spAutoFit/>
          </a:bodyPr>
          <a:lstStyle/>
          <a:p>
            <a:r>
              <a:rPr lang="en-US" sz="2000" dirty="0" smtClean="0">
                <a:latin typeface="+mj-lt"/>
              </a:rPr>
              <a:t>Jeremy led the development and implementation of the Lummi Nation’s Comprehensive Water Resources Monitoring Program, which includes wellhead protection, storm water management, wetland management, water quality standards, and nonpoint source pollution management. </a:t>
            </a:r>
          </a:p>
        </p:txBody>
      </p:sp>
      <p:pic>
        <p:nvPicPr>
          <p:cNvPr id="4098" name="Picture 2" descr="G:\Natural Resources\Public\WaterResourcesDivision\Photos\Jeremy Freimund\Water Quality Standards Public Hearing 2007(3).jpg"/>
          <p:cNvPicPr>
            <a:picLocks noChangeAspect="1" noChangeArrowheads="1"/>
          </p:cNvPicPr>
          <p:nvPr/>
        </p:nvPicPr>
        <p:blipFill>
          <a:blip r:embed="rId2" cstate="print"/>
          <a:srcRect/>
          <a:stretch>
            <a:fillRect/>
          </a:stretch>
        </p:blipFill>
        <p:spPr bwMode="auto">
          <a:xfrm>
            <a:off x="1701804" y="1828800"/>
            <a:ext cx="5689596" cy="4267039"/>
          </a:xfrm>
          <a:prstGeom prst="rect">
            <a:avLst/>
          </a:prstGeom>
          <a:noFill/>
          <a:ln>
            <a:solidFill>
              <a:schemeClr val="tx1"/>
            </a:solidFill>
          </a:ln>
        </p:spPr>
      </p:pic>
      <p:sp>
        <p:nvSpPr>
          <p:cNvPr id="6" name="TextBox 5"/>
          <p:cNvSpPr txBox="1"/>
          <p:nvPr/>
        </p:nvSpPr>
        <p:spPr>
          <a:xfrm>
            <a:off x="1676400" y="6153090"/>
            <a:ext cx="6172200" cy="400110"/>
          </a:xfrm>
          <a:prstGeom prst="rect">
            <a:avLst/>
          </a:prstGeom>
          <a:noFill/>
        </p:spPr>
        <p:txBody>
          <a:bodyPr wrap="square" rtlCol="0">
            <a:spAutoFit/>
          </a:bodyPr>
          <a:lstStyle/>
          <a:p>
            <a:r>
              <a:rPr lang="en-US" sz="2000" dirty="0" smtClean="0">
                <a:latin typeface="+mj-lt"/>
              </a:rPr>
              <a:t>Water Quality Standards Public Hearing (2007)</a:t>
            </a:r>
          </a:p>
        </p:txBody>
      </p:sp>
    </p:spTree>
  </p:cSld>
  <p:clrMapOvr>
    <a:masterClrMapping/>
  </p:clrMapOvr>
  <p:transition spd="slow" advTm="2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Natural Resources\Public\WaterResourcesDivision\Photos\Jeremy Freimund\IntakeAndDiversionSurveys2015to2016\GPSe-150812-115221.jpg"/>
          <p:cNvPicPr>
            <a:picLocks noChangeAspect="1" noChangeArrowheads="1"/>
          </p:cNvPicPr>
          <p:nvPr/>
        </p:nvPicPr>
        <p:blipFill>
          <a:blip r:embed="rId2" cstate="print"/>
          <a:srcRect/>
          <a:stretch>
            <a:fillRect/>
          </a:stretch>
        </p:blipFill>
        <p:spPr bwMode="auto">
          <a:xfrm>
            <a:off x="304800" y="1066800"/>
            <a:ext cx="8534400" cy="4800600"/>
          </a:xfrm>
          <a:prstGeom prst="rect">
            <a:avLst/>
          </a:prstGeom>
          <a:noFill/>
          <a:ln>
            <a:solidFill>
              <a:schemeClr val="tx1"/>
            </a:solidFill>
          </a:ln>
        </p:spPr>
      </p:pic>
      <p:sp>
        <p:nvSpPr>
          <p:cNvPr id="5" name="TextBox 4"/>
          <p:cNvSpPr txBox="1"/>
          <p:nvPr/>
        </p:nvSpPr>
        <p:spPr>
          <a:xfrm>
            <a:off x="381000" y="228600"/>
            <a:ext cx="8382000" cy="707886"/>
          </a:xfrm>
          <a:prstGeom prst="rect">
            <a:avLst/>
          </a:prstGeom>
          <a:noFill/>
        </p:spPr>
        <p:txBody>
          <a:bodyPr wrap="square" rtlCol="0">
            <a:spAutoFit/>
          </a:bodyPr>
          <a:lstStyle/>
          <a:p>
            <a:r>
              <a:rPr lang="en-US" sz="2000" dirty="0" smtClean="0"/>
              <a:t>He was one of the lead technical support staff for the Water Resources Management Area 1 Watershed Management Project.</a:t>
            </a:r>
            <a:endParaRPr lang="en-US" sz="2000" dirty="0"/>
          </a:p>
        </p:txBody>
      </p:sp>
      <p:sp>
        <p:nvSpPr>
          <p:cNvPr id="6" name="TextBox 5"/>
          <p:cNvSpPr txBox="1"/>
          <p:nvPr/>
        </p:nvSpPr>
        <p:spPr>
          <a:xfrm>
            <a:off x="304800" y="5943600"/>
            <a:ext cx="3505200" cy="400110"/>
          </a:xfrm>
          <a:prstGeom prst="rect">
            <a:avLst/>
          </a:prstGeom>
          <a:noFill/>
        </p:spPr>
        <p:txBody>
          <a:bodyPr wrap="square" rtlCol="0">
            <a:spAutoFit/>
          </a:bodyPr>
          <a:lstStyle/>
          <a:p>
            <a:r>
              <a:rPr lang="en-US" sz="2000" dirty="0" smtClean="0">
                <a:latin typeface="+mj-lt"/>
              </a:rPr>
              <a:t>Nooksack River Survey (2016)</a:t>
            </a:r>
          </a:p>
        </p:txBody>
      </p:sp>
    </p:spTree>
  </p:cSld>
  <p:clrMapOvr>
    <a:masterClrMapping/>
  </p:clrMapOvr>
  <p:transition spd="slow" advTm="2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Natural Resources\Public\WaterResourcesDivision\Photos\Flooding\2016-03-10\Lummi Shore Road\IMG_2108.jpg"/>
          <p:cNvPicPr>
            <a:picLocks noChangeAspect="1" noChangeArrowheads="1"/>
          </p:cNvPicPr>
          <p:nvPr/>
        </p:nvPicPr>
        <p:blipFill>
          <a:blip r:embed="rId2" cstate="print"/>
          <a:srcRect/>
          <a:stretch>
            <a:fillRect/>
          </a:stretch>
        </p:blipFill>
        <p:spPr bwMode="auto">
          <a:xfrm>
            <a:off x="304800" y="1428690"/>
            <a:ext cx="3581400" cy="4775200"/>
          </a:xfrm>
          <a:prstGeom prst="rect">
            <a:avLst/>
          </a:prstGeom>
          <a:noFill/>
          <a:ln>
            <a:solidFill>
              <a:schemeClr val="tx1"/>
            </a:solidFill>
          </a:ln>
        </p:spPr>
      </p:pic>
      <p:sp>
        <p:nvSpPr>
          <p:cNvPr id="6" name="TextBox 5"/>
          <p:cNvSpPr txBox="1"/>
          <p:nvPr/>
        </p:nvSpPr>
        <p:spPr>
          <a:xfrm>
            <a:off x="381000" y="228600"/>
            <a:ext cx="8382000" cy="1015663"/>
          </a:xfrm>
          <a:prstGeom prst="rect">
            <a:avLst/>
          </a:prstGeom>
          <a:noFill/>
        </p:spPr>
        <p:txBody>
          <a:bodyPr wrap="square" rtlCol="0">
            <a:spAutoFit/>
          </a:bodyPr>
          <a:lstStyle/>
          <a:p>
            <a:r>
              <a:rPr lang="en-US" sz="2000" dirty="0" smtClean="0"/>
              <a:t>He oversaw the development and implementation of the Lummi Nation Multi-Hazard Mitigation Plan – the first such plan to be approved by the Federal Emergency Management Agency (FEMA) nationally. </a:t>
            </a:r>
            <a:endParaRPr lang="en-US" sz="2000" dirty="0"/>
          </a:p>
        </p:txBody>
      </p:sp>
      <p:sp>
        <p:nvSpPr>
          <p:cNvPr id="7" name="TextBox 6"/>
          <p:cNvSpPr txBox="1"/>
          <p:nvPr/>
        </p:nvSpPr>
        <p:spPr>
          <a:xfrm>
            <a:off x="304800" y="6229290"/>
            <a:ext cx="3505200" cy="400110"/>
          </a:xfrm>
          <a:prstGeom prst="rect">
            <a:avLst/>
          </a:prstGeom>
          <a:noFill/>
        </p:spPr>
        <p:txBody>
          <a:bodyPr wrap="square" rtlCol="0">
            <a:spAutoFit/>
          </a:bodyPr>
          <a:lstStyle/>
          <a:p>
            <a:r>
              <a:rPr lang="en-US" sz="2000" dirty="0" smtClean="0">
                <a:latin typeface="+mj-lt"/>
              </a:rPr>
              <a:t>Coastal Erosion (2015)</a:t>
            </a:r>
          </a:p>
        </p:txBody>
      </p:sp>
      <p:pic>
        <p:nvPicPr>
          <p:cNvPr id="18433" name="Picture 1" descr="G:\Natural Resources\Public\WaterResourcesDivision\Photos\Windstorms\Windstorm photos 11-15-06\DSC02204.JPG"/>
          <p:cNvPicPr>
            <a:picLocks noChangeAspect="1" noChangeArrowheads="1"/>
          </p:cNvPicPr>
          <p:nvPr/>
        </p:nvPicPr>
        <p:blipFill>
          <a:blip r:embed="rId3" cstate="print"/>
          <a:srcRect/>
          <a:stretch>
            <a:fillRect/>
          </a:stretch>
        </p:blipFill>
        <p:spPr bwMode="auto">
          <a:xfrm>
            <a:off x="4191000" y="1962090"/>
            <a:ext cx="4572000" cy="3429000"/>
          </a:xfrm>
          <a:prstGeom prst="rect">
            <a:avLst/>
          </a:prstGeom>
          <a:noFill/>
          <a:ln>
            <a:solidFill>
              <a:schemeClr val="tx1"/>
            </a:solidFill>
          </a:ln>
        </p:spPr>
      </p:pic>
      <p:sp>
        <p:nvSpPr>
          <p:cNvPr id="8" name="TextBox 7"/>
          <p:cNvSpPr txBox="1"/>
          <p:nvPr/>
        </p:nvSpPr>
        <p:spPr>
          <a:xfrm>
            <a:off x="4191000" y="5391090"/>
            <a:ext cx="3505200" cy="400110"/>
          </a:xfrm>
          <a:prstGeom prst="rect">
            <a:avLst/>
          </a:prstGeom>
          <a:noFill/>
        </p:spPr>
        <p:txBody>
          <a:bodyPr wrap="square" rtlCol="0">
            <a:spAutoFit/>
          </a:bodyPr>
          <a:lstStyle/>
          <a:p>
            <a:r>
              <a:rPr lang="en-US" sz="2000" dirty="0" smtClean="0">
                <a:latin typeface="+mj-lt"/>
              </a:rPr>
              <a:t>Windstorm (2006)</a:t>
            </a:r>
          </a:p>
        </p:txBody>
      </p:sp>
    </p:spTree>
  </p:cSld>
  <p:clrMapOvr>
    <a:masterClrMapping/>
  </p:clrMapOvr>
  <p:transition spd="slow" advTm="2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382000" cy="1015663"/>
          </a:xfrm>
          <a:prstGeom prst="rect">
            <a:avLst/>
          </a:prstGeom>
          <a:noFill/>
        </p:spPr>
        <p:txBody>
          <a:bodyPr wrap="square" rtlCol="0">
            <a:spAutoFit/>
          </a:bodyPr>
          <a:lstStyle/>
          <a:p>
            <a:r>
              <a:rPr lang="en-US" sz="2000" dirty="0" smtClean="0"/>
              <a:t>He was one of the lead technical staff for the U.S. Army Corps of Engineers revetment project to rebuild Lummi Shore Road and prevent future road damage by bluff erosion.</a:t>
            </a:r>
            <a:endParaRPr lang="en-US" sz="2000" dirty="0"/>
          </a:p>
        </p:txBody>
      </p:sp>
      <p:pic>
        <p:nvPicPr>
          <p:cNvPr id="1026" name="Picture 2" descr="G:\Natural Resources\Public\WaterResourcesDivision\Photos\Jeremy Freimund\Lummi Shore Road Revetment.JPG"/>
          <p:cNvPicPr>
            <a:picLocks noChangeAspect="1" noChangeArrowheads="1"/>
          </p:cNvPicPr>
          <p:nvPr/>
        </p:nvPicPr>
        <p:blipFill>
          <a:blip r:embed="rId2" cstate="print"/>
          <a:srcRect/>
          <a:stretch>
            <a:fillRect/>
          </a:stretch>
        </p:blipFill>
        <p:spPr bwMode="auto">
          <a:xfrm>
            <a:off x="1524000" y="1447800"/>
            <a:ext cx="6095510" cy="4572000"/>
          </a:xfrm>
          <a:prstGeom prst="rect">
            <a:avLst/>
          </a:prstGeom>
          <a:noFill/>
          <a:ln>
            <a:solidFill>
              <a:schemeClr val="tx1"/>
            </a:solidFill>
          </a:ln>
        </p:spPr>
      </p:pic>
      <p:sp>
        <p:nvSpPr>
          <p:cNvPr id="5" name="TextBox 4"/>
          <p:cNvSpPr txBox="1"/>
          <p:nvPr/>
        </p:nvSpPr>
        <p:spPr>
          <a:xfrm>
            <a:off x="1524000" y="6019800"/>
            <a:ext cx="4267200" cy="400110"/>
          </a:xfrm>
          <a:prstGeom prst="rect">
            <a:avLst/>
          </a:prstGeom>
          <a:noFill/>
        </p:spPr>
        <p:txBody>
          <a:bodyPr wrap="square" rtlCol="0">
            <a:spAutoFit/>
          </a:bodyPr>
          <a:lstStyle/>
          <a:p>
            <a:r>
              <a:rPr lang="en-US" sz="2000" dirty="0" smtClean="0">
                <a:latin typeface="+mj-lt"/>
              </a:rPr>
              <a:t>Lummi Shore Road Revetment (2010)</a:t>
            </a:r>
          </a:p>
        </p:txBody>
      </p:sp>
    </p:spTree>
  </p:cSld>
  <p:clrMapOvr>
    <a:masterClrMapping/>
  </p:clrMapOvr>
  <p:transition spd="slow" advTm="2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oksack_Flood_LummiRiver_labels_01_QFix"/>
          <p:cNvPicPr/>
          <p:nvPr/>
        </p:nvPicPr>
        <p:blipFill>
          <a:blip r:embed="rId2" cstate="print"/>
          <a:srcRect/>
          <a:stretch>
            <a:fillRect/>
          </a:stretch>
        </p:blipFill>
        <p:spPr bwMode="auto">
          <a:xfrm>
            <a:off x="3552825" y="2133600"/>
            <a:ext cx="5438775" cy="3629025"/>
          </a:xfrm>
          <a:prstGeom prst="rect">
            <a:avLst/>
          </a:prstGeom>
          <a:noFill/>
          <a:ln w="9525">
            <a:solidFill>
              <a:schemeClr val="tx1"/>
            </a:solidFill>
            <a:miter lim="800000"/>
            <a:headEnd/>
            <a:tailEnd/>
          </a:ln>
        </p:spPr>
      </p:pic>
      <p:pic>
        <p:nvPicPr>
          <p:cNvPr id="1026" name="Picture 2" descr="G:\Natural Resources\Public\WaterResourcesDivision\Photos\Flooding\2016-03-10\Lummi Shore Road\1249.jpg"/>
          <p:cNvPicPr>
            <a:picLocks noChangeAspect="1" noChangeArrowheads="1"/>
          </p:cNvPicPr>
          <p:nvPr/>
        </p:nvPicPr>
        <p:blipFill>
          <a:blip r:embed="rId3" cstate="print"/>
          <a:srcRect/>
          <a:stretch>
            <a:fillRect/>
          </a:stretch>
        </p:blipFill>
        <p:spPr bwMode="auto">
          <a:xfrm>
            <a:off x="152400" y="2590800"/>
            <a:ext cx="3276600" cy="2457450"/>
          </a:xfrm>
          <a:prstGeom prst="rect">
            <a:avLst/>
          </a:prstGeom>
          <a:noFill/>
          <a:ln>
            <a:solidFill>
              <a:schemeClr val="tx1"/>
            </a:solidFill>
          </a:ln>
        </p:spPr>
      </p:pic>
      <p:sp>
        <p:nvSpPr>
          <p:cNvPr id="6" name="TextBox 5"/>
          <p:cNvSpPr txBox="1"/>
          <p:nvPr/>
        </p:nvSpPr>
        <p:spPr>
          <a:xfrm>
            <a:off x="381000" y="228600"/>
            <a:ext cx="8382000" cy="1323439"/>
          </a:xfrm>
          <a:prstGeom prst="rect">
            <a:avLst/>
          </a:prstGeom>
          <a:noFill/>
        </p:spPr>
        <p:txBody>
          <a:bodyPr wrap="square" rtlCol="0">
            <a:spAutoFit/>
          </a:bodyPr>
          <a:lstStyle/>
          <a:p>
            <a:r>
              <a:rPr lang="en-US" sz="2000" dirty="0" smtClean="0"/>
              <a:t>He entered the Lummi Nation as a community in good standing with the National Flood Insurance Program (NFIP) and oversaw the Lummi Nation’s application to the NFIP Community Rating System – making flood insurance available at discounted rates to Reservation residents.  </a:t>
            </a:r>
          </a:p>
        </p:txBody>
      </p:sp>
      <p:sp>
        <p:nvSpPr>
          <p:cNvPr id="7" name="TextBox 6"/>
          <p:cNvSpPr txBox="1"/>
          <p:nvPr/>
        </p:nvSpPr>
        <p:spPr>
          <a:xfrm>
            <a:off x="3552825" y="5772090"/>
            <a:ext cx="3505200" cy="400110"/>
          </a:xfrm>
          <a:prstGeom prst="rect">
            <a:avLst/>
          </a:prstGeom>
          <a:noFill/>
        </p:spPr>
        <p:txBody>
          <a:bodyPr wrap="square" rtlCol="0">
            <a:spAutoFit/>
          </a:bodyPr>
          <a:lstStyle/>
          <a:p>
            <a:r>
              <a:rPr lang="en-US" sz="2000" dirty="0" smtClean="0">
                <a:latin typeface="+mj-lt"/>
              </a:rPr>
              <a:t>Nooksack River Flooding (1990)</a:t>
            </a:r>
          </a:p>
        </p:txBody>
      </p:sp>
      <p:sp>
        <p:nvSpPr>
          <p:cNvPr id="8" name="TextBox 7"/>
          <p:cNvSpPr txBox="1"/>
          <p:nvPr/>
        </p:nvSpPr>
        <p:spPr>
          <a:xfrm>
            <a:off x="152400" y="5029200"/>
            <a:ext cx="3505200" cy="400110"/>
          </a:xfrm>
          <a:prstGeom prst="rect">
            <a:avLst/>
          </a:prstGeom>
          <a:noFill/>
        </p:spPr>
        <p:txBody>
          <a:bodyPr wrap="square" rtlCol="0">
            <a:spAutoFit/>
          </a:bodyPr>
          <a:lstStyle/>
          <a:p>
            <a:r>
              <a:rPr lang="en-US" sz="2000" dirty="0" smtClean="0">
                <a:latin typeface="+mj-lt"/>
              </a:rPr>
              <a:t>Coastal Flooding (2016)</a:t>
            </a:r>
          </a:p>
        </p:txBody>
      </p:sp>
    </p:spTree>
  </p:cSld>
  <p:clrMapOvr>
    <a:masterClrMapping/>
  </p:clrMapOvr>
  <p:transition spd="slow" advTm="2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Natural Resources\Public\WaterResourcesDivision\Photos\SafeStreetWalk-Tsunami Outreach\IMAG0411.jpg"/>
          <p:cNvPicPr>
            <a:picLocks noChangeAspect="1" noChangeArrowheads="1"/>
          </p:cNvPicPr>
          <p:nvPr/>
        </p:nvPicPr>
        <p:blipFill>
          <a:blip r:embed="rId2" cstate="print"/>
          <a:srcRect t="2554" r="14894"/>
          <a:stretch>
            <a:fillRect/>
          </a:stretch>
        </p:blipFill>
        <p:spPr bwMode="auto">
          <a:xfrm>
            <a:off x="5791200" y="438090"/>
            <a:ext cx="3048000" cy="5816600"/>
          </a:xfrm>
          <a:prstGeom prst="rect">
            <a:avLst/>
          </a:prstGeom>
          <a:noFill/>
          <a:ln>
            <a:solidFill>
              <a:schemeClr val="tx1"/>
            </a:solidFill>
          </a:ln>
        </p:spPr>
      </p:pic>
      <p:sp>
        <p:nvSpPr>
          <p:cNvPr id="7172" name="AutoShape 4" descr="Image result for tsunami warning sign"/>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81000" y="228600"/>
            <a:ext cx="5334000" cy="1323439"/>
          </a:xfrm>
          <a:prstGeom prst="rect">
            <a:avLst/>
          </a:prstGeom>
          <a:noFill/>
        </p:spPr>
        <p:txBody>
          <a:bodyPr wrap="square" rtlCol="0">
            <a:spAutoFit/>
          </a:bodyPr>
          <a:lstStyle/>
          <a:p>
            <a:pPr lvl="0"/>
            <a:r>
              <a:rPr lang="en-US" sz="2000" dirty="0" smtClean="0"/>
              <a:t>He oversaw the application and administration of a grant to install a tsunami warning system on the Lummi Indian Reservation and the development of tsunami evacuation routes.  </a:t>
            </a:r>
            <a:endParaRPr lang="en-US" sz="2000" dirty="0"/>
          </a:p>
        </p:txBody>
      </p:sp>
      <p:sp>
        <p:nvSpPr>
          <p:cNvPr id="7" name="TextBox 6"/>
          <p:cNvSpPr txBox="1"/>
          <p:nvPr/>
        </p:nvSpPr>
        <p:spPr>
          <a:xfrm>
            <a:off x="5867400" y="6305490"/>
            <a:ext cx="3505200" cy="400110"/>
          </a:xfrm>
          <a:prstGeom prst="rect">
            <a:avLst/>
          </a:prstGeom>
          <a:noFill/>
        </p:spPr>
        <p:txBody>
          <a:bodyPr wrap="square" rtlCol="0">
            <a:spAutoFit/>
          </a:bodyPr>
          <a:lstStyle/>
          <a:p>
            <a:r>
              <a:rPr lang="en-US" sz="2000" dirty="0" smtClean="0">
                <a:latin typeface="+mj-lt"/>
              </a:rPr>
              <a:t>Safe Streets Walk (2013)</a:t>
            </a:r>
          </a:p>
        </p:txBody>
      </p:sp>
      <p:pic>
        <p:nvPicPr>
          <p:cNvPr id="1026" name="Picture 2"/>
          <p:cNvPicPr>
            <a:picLocks noChangeAspect="1" noChangeArrowheads="1"/>
          </p:cNvPicPr>
          <p:nvPr/>
        </p:nvPicPr>
        <p:blipFill>
          <a:blip r:embed="rId3" cstate="print"/>
          <a:srcRect/>
          <a:stretch>
            <a:fillRect/>
          </a:stretch>
        </p:blipFill>
        <p:spPr bwMode="auto">
          <a:xfrm>
            <a:off x="2057400" y="1752600"/>
            <a:ext cx="3563968" cy="4343400"/>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52400" y="1752600"/>
            <a:ext cx="1791346" cy="4343400"/>
          </a:xfrm>
          <a:prstGeom prst="rect">
            <a:avLst/>
          </a:prstGeom>
          <a:noFill/>
          <a:ln w="9525">
            <a:solidFill>
              <a:schemeClr val="tx1"/>
            </a:solidFill>
            <a:miter lim="800000"/>
            <a:headEnd/>
            <a:tailEnd/>
          </a:ln>
        </p:spPr>
      </p:pic>
      <p:sp>
        <p:nvSpPr>
          <p:cNvPr id="9" name="TextBox 8"/>
          <p:cNvSpPr txBox="1"/>
          <p:nvPr/>
        </p:nvSpPr>
        <p:spPr>
          <a:xfrm>
            <a:off x="152400" y="6172200"/>
            <a:ext cx="4191000" cy="400110"/>
          </a:xfrm>
          <a:prstGeom prst="rect">
            <a:avLst/>
          </a:prstGeom>
          <a:noFill/>
        </p:spPr>
        <p:txBody>
          <a:bodyPr wrap="square" rtlCol="0">
            <a:spAutoFit/>
          </a:bodyPr>
          <a:lstStyle/>
          <a:p>
            <a:r>
              <a:rPr lang="en-US" sz="2000" dirty="0" smtClean="0">
                <a:latin typeface="+mj-lt"/>
              </a:rPr>
              <a:t>Tsunami Evacuation Brochure (2007) </a:t>
            </a:r>
          </a:p>
        </p:txBody>
      </p:sp>
    </p:spTree>
  </p:cSld>
  <p:clrMapOvr>
    <a:masterClrMapping/>
  </p:clrMapOvr>
  <p:transition spd="slow" advTm="2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8382000" cy="1323439"/>
          </a:xfrm>
          <a:prstGeom prst="rect">
            <a:avLst/>
          </a:prstGeom>
          <a:noFill/>
        </p:spPr>
        <p:txBody>
          <a:bodyPr wrap="square" rtlCol="0">
            <a:spAutoFit/>
          </a:bodyPr>
          <a:lstStyle/>
          <a:p>
            <a:r>
              <a:rPr lang="en-US" sz="2000" dirty="0" smtClean="0"/>
              <a:t>He developed oil spill response capabilities for the Lummi Nation – we now have a Spill Response Team on standby who have the training and equipment necessary to help protect sensitive environmental and cultural resources in the event of an oil spill on or near the Reservation.  </a:t>
            </a:r>
            <a:endParaRPr lang="en-US" sz="2000" dirty="0"/>
          </a:p>
        </p:txBody>
      </p:sp>
      <p:pic>
        <p:nvPicPr>
          <p:cNvPr id="16386" name="Picture 2" descr="G:\Natural Resources\Public\WaterResourcesDivision\Photos\Jeremy Freimund\Spill Training 2010 (6).JPG"/>
          <p:cNvPicPr>
            <a:picLocks noChangeAspect="1" noChangeArrowheads="1"/>
          </p:cNvPicPr>
          <p:nvPr/>
        </p:nvPicPr>
        <p:blipFill>
          <a:blip r:embed="rId2" cstate="print"/>
          <a:srcRect r="1791"/>
          <a:stretch>
            <a:fillRect/>
          </a:stretch>
        </p:blipFill>
        <p:spPr bwMode="auto">
          <a:xfrm>
            <a:off x="228600" y="1663700"/>
            <a:ext cx="3657600" cy="4965700"/>
          </a:xfrm>
          <a:prstGeom prst="rect">
            <a:avLst/>
          </a:prstGeom>
          <a:noFill/>
          <a:ln>
            <a:solidFill>
              <a:schemeClr val="tx1"/>
            </a:solidFill>
          </a:ln>
        </p:spPr>
      </p:pic>
      <p:pic>
        <p:nvPicPr>
          <p:cNvPr id="4" name="Picture 3" descr="IMG_1299.jpg"/>
          <p:cNvPicPr>
            <a:picLocks noChangeAspect="1"/>
          </p:cNvPicPr>
          <p:nvPr/>
        </p:nvPicPr>
        <p:blipFill>
          <a:blip r:embed="rId3" cstate="print"/>
          <a:srcRect l="11321"/>
          <a:stretch>
            <a:fillRect/>
          </a:stretch>
        </p:blipFill>
        <p:spPr>
          <a:xfrm>
            <a:off x="4114800" y="2044700"/>
            <a:ext cx="4775200" cy="4038600"/>
          </a:xfrm>
          <a:prstGeom prst="rect">
            <a:avLst/>
          </a:prstGeom>
          <a:ln>
            <a:solidFill>
              <a:schemeClr val="tx1"/>
            </a:solidFill>
          </a:ln>
        </p:spPr>
      </p:pic>
      <p:sp>
        <p:nvSpPr>
          <p:cNvPr id="11" name="TextBox 10"/>
          <p:cNvSpPr txBox="1"/>
          <p:nvPr/>
        </p:nvSpPr>
        <p:spPr>
          <a:xfrm>
            <a:off x="4114800" y="6096000"/>
            <a:ext cx="4648200" cy="400110"/>
          </a:xfrm>
          <a:prstGeom prst="rect">
            <a:avLst/>
          </a:prstGeom>
          <a:noFill/>
        </p:spPr>
        <p:txBody>
          <a:bodyPr wrap="square" rtlCol="0">
            <a:spAutoFit/>
          </a:bodyPr>
          <a:lstStyle/>
          <a:p>
            <a:r>
              <a:rPr lang="en-US" sz="2000" dirty="0" smtClean="0">
                <a:latin typeface="+mj-lt"/>
              </a:rPr>
              <a:t>Spill Drills (2010 [left], 2009 [right])</a:t>
            </a:r>
          </a:p>
        </p:txBody>
      </p:sp>
    </p:spTree>
  </p:cSld>
  <p:clrMapOvr>
    <a:masterClrMapping/>
  </p:clrMapOvr>
  <p:transition spd="slow" advTm="2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8382000" cy="1323439"/>
          </a:xfrm>
          <a:prstGeom prst="rect">
            <a:avLst/>
          </a:prstGeom>
          <a:noFill/>
        </p:spPr>
        <p:txBody>
          <a:bodyPr wrap="square" rtlCol="0">
            <a:spAutoFit/>
          </a:bodyPr>
          <a:lstStyle/>
          <a:p>
            <a:r>
              <a:rPr lang="en-US" sz="2000" dirty="0" smtClean="0"/>
              <a:t>He oversaw the development of the Lummi Seafood Consumption Study to inform the development of water quality standards, which are intended to ensure that water quality criteria are protective of the public health of Lummi tribal members. </a:t>
            </a:r>
            <a:endParaRPr lang="en-US" sz="2000" dirty="0"/>
          </a:p>
        </p:txBody>
      </p:sp>
      <p:sp>
        <p:nvSpPr>
          <p:cNvPr id="9" name="TextBox 8"/>
          <p:cNvSpPr txBox="1"/>
          <p:nvPr/>
        </p:nvSpPr>
        <p:spPr>
          <a:xfrm>
            <a:off x="3810000" y="5486400"/>
            <a:ext cx="3505200" cy="400110"/>
          </a:xfrm>
          <a:prstGeom prst="rect">
            <a:avLst/>
          </a:prstGeom>
          <a:noFill/>
        </p:spPr>
        <p:txBody>
          <a:bodyPr wrap="square" rtlCol="0">
            <a:spAutoFit/>
          </a:bodyPr>
          <a:lstStyle/>
          <a:p>
            <a:r>
              <a:rPr lang="en-US" sz="2000" dirty="0" smtClean="0">
                <a:latin typeface="+mj-lt"/>
              </a:rPr>
              <a:t>First Salmon Ceremony (2008)</a:t>
            </a:r>
          </a:p>
        </p:txBody>
      </p:sp>
      <p:pic>
        <p:nvPicPr>
          <p:cNvPr id="3" name="Picture 2" descr="fishsticks.png"/>
          <p:cNvPicPr>
            <a:picLocks noChangeAspect="1"/>
          </p:cNvPicPr>
          <p:nvPr/>
        </p:nvPicPr>
        <p:blipFill>
          <a:blip r:embed="rId2" cstate="print"/>
          <a:stretch>
            <a:fillRect/>
          </a:stretch>
        </p:blipFill>
        <p:spPr>
          <a:xfrm>
            <a:off x="152400" y="1676400"/>
            <a:ext cx="3505200" cy="5046185"/>
          </a:xfrm>
          <a:prstGeom prst="rect">
            <a:avLst/>
          </a:prstGeom>
          <a:ln>
            <a:solidFill>
              <a:schemeClr val="tx1"/>
            </a:solidFill>
          </a:ln>
        </p:spPr>
      </p:pic>
      <p:pic>
        <p:nvPicPr>
          <p:cNvPr id="15362" name="Picture 2" descr="G:\Natural Resources\Public\WaterResourcesDivision\Photos\Jeremy Freimund\First Salmon Ceremony May 2008 006.jpg"/>
          <p:cNvPicPr>
            <a:picLocks noChangeAspect="1" noChangeArrowheads="1"/>
          </p:cNvPicPr>
          <p:nvPr/>
        </p:nvPicPr>
        <p:blipFill>
          <a:blip r:embed="rId3" cstate="print"/>
          <a:srcRect l="11773"/>
          <a:stretch>
            <a:fillRect/>
          </a:stretch>
        </p:blipFill>
        <p:spPr bwMode="auto">
          <a:xfrm>
            <a:off x="3810000" y="2209800"/>
            <a:ext cx="5139266" cy="3276600"/>
          </a:xfrm>
          <a:prstGeom prst="rect">
            <a:avLst/>
          </a:prstGeom>
          <a:noFill/>
          <a:ln>
            <a:solidFill>
              <a:schemeClr val="tx1"/>
            </a:solidFill>
          </a:ln>
        </p:spPr>
      </p:pic>
    </p:spTree>
  </p:cSld>
  <p:clrMapOvr>
    <a:masterClrMapping/>
  </p:clrMapOvr>
  <p:transition spd="slow" advTm="20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TotalTime>
  <Words>772</Words>
  <Application>Microsoft Office PowerPoint</Application>
  <PresentationFormat>On-screen Show (4:3)</PresentationFormat>
  <Paragraphs>51</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The Professional Accomplishments of Jeremy R. Freimund, P.H.          A Partial Account from His Tenure with the  Lummi Natural Resources Department (1996-2017)</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Professional Accomplishments of Jeremy R. Freimund 1996-2017</dc:title>
  <dc:creator>Kara Kuhlman</dc:creator>
  <cp:lastModifiedBy>Kara Kuhlman</cp:lastModifiedBy>
  <cp:revision>88</cp:revision>
  <dcterms:created xsi:type="dcterms:W3CDTF">2017-05-10T21:30:48Z</dcterms:created>
  <dcterms:modified xsi:type="dcterms:W3CDTF">2017-05-12T15:32:32Z</dcterms:modified>
</cp:coreProperties>
</file>